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0" r:id="rId4"/>
    <p:sldId id="261" r:id="rId5"/>
    <p:sldId id="262" r:id="rId6"/>
    <p:sldId id="259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BAD800"/>
    <a:srgbClr val="0038A8"/>
    <a:srgbClr val="D81E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77" autoAdjust="0"/>
    <p:restoredTop sz="94660"/>
  </p:normalViewPr>
  <p:slideViewPr>
    <p:cSldViewPr>
      <p:cViewPr varScale="1">
        <p:scale>
          <a:sx n="108" d="100"/>
          <a:sy n="108" d="100"/>
        </p:scale>
        <p:origin x="648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1974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2kifsi1\dossier_commun$\T10%20TRANSVERSAL\T10%20N5\T10%20N5-1\T10%20N5-1-2\T10%20N5-1-2-2\2023\Semestre%202\actualisation%20des%20connaissances\resultat%20satisfaction%20&#224;%20chaud%20actualisation%20des%20connaissanc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Session</a:t>
            </a:r>
            <a:r>
              <a:rPr lang="en-US" baseline="0" dirty="0"/>
              <a:t> de mars 2023</a:t>
            </a:r>
            <a:r>
              <a:rPr lang="en-US" dirty="0"/>
              <a:t> </a:t>
            </a:r>
          </a:p>
        </c:rich>
      </c:tx>
      <c:layout>
        <c:manualLayout>
          <c:xMode val="edge"/>
          <c:yMode val="edge"/>
          <c:x val="0.29638375214487717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Enquête!$C$5</c:f>
              <c:strCache>
                <c:ptCount val="1"/>
                <c:pt idx="0">
                  <c:v>Contenu de la formation? 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E534-4B15-B744-11F889D1B31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E534-4B15-B744-11F889D1B31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E534-4B15-B744-11F889D1B31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E534-4B15-B744-11F889D1B31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E534-4B15-B744-11F889D1B31A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E534-4B15-B744-11F889D1B31A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E534-4B15-B744-11F889D1B31A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534-4B15-B744-11F889D1B31A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534-4B15-B744-11F889D1B31A}"/>
                </c:ext>
              </c:extLst>
            </c:dLbl>
            <c:dLbl>
              <c:idx val="6"/>
              <c:layout>
                <c:manualLayout>
                  <c:x val="8.8217945395540447E-3"/>
                  <c:y val="0.13016041167365869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E534-4B15-B744-11F889D1B31A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Enquête!$B$6:$B$9</c:f>
              <c:strCache>
                <c:ptCount val="4"/>
                <c:pt idx="0">
                  <c:v> Insatisfait</c:v>
                </c:pt>
                <c:pt idx="1">
                  <c:v> Peu satisfait</c:v>
                </c:pt>
                <c:pt idx="2">
                  <c:v> Satisfait</c:v>
                </c:pt>
                <c:pt idx="3">
                  <c:v> Très satisfait</c:v>
                </c:pt>
              </c:strCache>
            </c:strRef>
          </c:cat>
          <c:val>
            <c:numRef>
              <c:f>Enquête!$C$6:$C$9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8</c:v>
                </c:pt>
                <c:pt idx="3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E534-4B15-B744-11F889D1B31A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0673233277110625"/>
          <c:y val="0.4234525965596847"/>
          <c:w val="0.23405379200290879"/>
          <c:h val="0.35215358015776033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dirty="0"/>
              <a:t>Session de mai 2023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Enquête!$C$5</c:f>
              <c:strCache>
                <c:ptCount val="1"/>
                <c:pt idx="0">
                  <c:v>Contenu de la formation? 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9BF1-49CD-B3E6-F42A8075920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9BF1-49CD-B3E6-F42A8075920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9BF1-49CD-B3E6-F42A8075920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9BF1-49CD-B3E6-F42A80759207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9BF1-49CD-B3E6-F42A80759207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9BF1-49CD-B3E6-F42A80759207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9BF1-49CD-B3E6-F42A80759207}"/>
              </c:ext>
            </c:extLst>
          </c:dPt>
          <c:dLbls>
            <c:dLbl>
              <c:idx val="6"/>
              <c:layout>
                <c:manualLayout>
                  <c:x val="8.8217945395540447E-3"/>
                  <c:y val="0.13016041167365869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BF1-49CD-B3E6-F42A80759207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Enquête!$B$6:$B$9</c:f>
              <c:strCache>
                <c:ptCount val="4"/>
                <c:pt idx="0">
                  <c:v> Insatisfait</c:v>
                </c:pt>
                <c:pt idx="1">
                  <c:v> Peu satisfait</c:v>
                </c:pt>
                <c:pt idx="2">
                  <c:v> Satisfait</c:v>
                </c:pt>
                <c:pt idx="3">
                  <c:v> Très satisfait</c:v>
                </c:pt>
              </c:strCache>
            </c:strRef>
          </c:cat>
          <c:val>
            <c:numRef>
              <c:f>Enquête!$C$6:$C$9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2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9BF1-49CD-B3E6-F42A80759207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Session de mars 2023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Enquête!$D$5</c:f>
              <c:strCache>
                <c:ptCount val="1"/>
                <c:pt idx="0">
                  <c:v>Organisation de la formation?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9BFD-469C-B21E-DE1AB1918CB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9BFD-469C-B21E-DE1AB1918CB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9BFD-469C-B21E-DE1AB1918CB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9BFD-469C-B21E-DE1AB1918CB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9BFD-469C-B21E-DE1AB1918CB3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9BFD-469C-B21E-DE1AB1918CB3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9BFD-469C-B21E-DE1AB1918CB3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BFD-469C-B21E-DE1AB1918CB3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BFD-469C-B21E-DE1AB1918CB3}"/>
                </c:ext>
              </c:extLst>
            </c:dLbl>
            <c:dLbl>
              <c:idx val="6"/>
              <c:layout>
                <c:manualLayout>
                  <c:x val="-1.7648799826030528E-2"/>
                  <c:y val="0.1182509205081602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BFD-469C-B21E-DE1AB1918CB3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Enquête!$B$6:$B$9</c:f>
              <c:strCache>
                <c:ptCount val="4"/>
                <c:pt idx="0">
                  <c:v> Insatisfait</c:v>
                </c:pt>
                <c:pt idx="1">
                  <c:v> Peu satisfait</c:v>
                </c:pt>
                <c:pt idx="2">
                  <c:v> Satisfait</c:v>
                </c:pt>
                <c:pt idx="3">
                  <c:v> Très satisfait</c:v>
                </c:pt>
              </c:strCache>
            </c:strRef>
          </c:cat>
          <c:val>
            <c:numRef>
              <c:f>Enquête!$D$6:$D$9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2</c:v>
                </c:pt>
                <c:pt idx="3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9BFD-469C-B21E-DE1AB1918CB3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Session de </a:t>
            </a:r>
            <a:r>
              <a:rPr lang="en-US" dirty="0" err="1"/>
              <a:t>mai</a:t>
            </a:r>
            <a:r>
              <a:rPr lang="en-US" dirty="0"/>
              <a:t> 2023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Enquête!$D$5</c:f>
              <c:strCache>
                <c:ptCount val="1"/>
                <c:pt idx="0">
                  <c:v>Organisation de la formation?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DFEE-4455-A1E3-644D5E4AA54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DFEE-4455-A1E3-644D5E4AA54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DFEE-4455-A1E3-644D5E4AA54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DFEE-4455-A1E3-644D5E4AA54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DFEE-4455-A1E3-644D5E4AA543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DFEE-4455-A1E3-644D5E4AA543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DFEE-4455-A1E3-644D5E4AA543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FEE-4455-A1E3-644D5E4AA543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FEE-4455-A1E3-644D5E4AA543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FEE-4455-A1E3-644D5E4AA543}"/>
                </c:ext>
              </c:extLst>
            </c:dLbl>
            <c:dLbl>
              <c:idx val="6"/>
              <c:layout>
                <c:manualLayout>
                  <c:x val="-1.7648799826030528E-2"/>
                  <c:y val="0.1182509205081602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DFEE-4455-A1E3-644D5E4AA543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Enquête!$B$6:$B$9</c:f>
              <c:strCache>
                <c:ptCount val="4"/>
                <c:pt idx="0">
                  <c:v> Insatisfait</c:v>
                </c:pt>
                <c:pt idx="1">
                  <c:v> Peu satisfait</c:v>
                </c:pt>
                <c:pt idx="2">
                  <c:v> Satisfait</c:v>
                </c:pt>
                <c:pt idx="3">
                  <c:v> Très satisfait</c:v>
                </c:pt>
              </c:strCache>
            </c:strRef>
          </c:cat>
          <c:val>
            <c:numRef>
              <c:f>Enquête!$D$6:$D$9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DFEE-4455-A1E3-644D5E4AA543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dirty="0"/>
              <a:t>Session de mars 2023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Enquête!$E$5</c:f>
              <c:strCache>
                <c:ptCount val="1"/>
                <c:pt idx="0">
                  <c:v>Durée de la formation est-elle adaptée ? 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5CB6-40F3-9B89-C0BC9D2FE73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5CB6-40F3-9B89-C0BC9D2FE73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5CB6-40F3-9B89-C0BC9D2FE73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5CB6-40F3-9B89-C0BC9D2FE73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5CB6-40F3-9B89-C0BC9D2FE73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5CB6-40F3-9B89-C0BC9D2FE73E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5CB6-40F3-9B89-C0BC9D2FE73E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CB6-40F3-9B89-C0BC9D2FE73E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CB6-40F3-9B89-C0BC9D2FE73E}"/>
                </c:ext>
              </c:extLst>
            </c:dLbl>
            <c:dLbl>
              <c:idx val="6"/>
              <c:layout>
                <c:manualLayout>
                  <c:x val="-1.7648799826030528E-2"/>
                  <c:y val="0.1182509205081602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5CB6-40F3-9B89-C0BC9D2FE73E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Enquête!$B$6:$B$9</c:f>
              <c:strCache>
                <c:ptCount val="4"/>
                <c:pt idx="0">
                  <c:v> Insatisfait</c:v>
                </c:pt>
                <c:pt idx="1">
                  <c:v> Peu satisfait</c:v>
                </c:pt>
                <c:pt idx="2">
                  <c:v> Satisfait</c:v>
                </c:pt>
                <c:pt idx="3">
                  <c:v> Très satisfait</c:v>
                </c:pt>
              </c:strCache>
            </c:strRef>
          </c:cat>
          <c:val>
            <c:numRef>
              <c:f>Enquête!$E$6:$E$9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6</c:v>
                </c:pt>
                <c:pt idx="3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5CB6-40F3-9B89-C0BC9D2FE73E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dirty="0"/>
              <a:t>Session de mai 2023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Enquête!$E$5</c:f>
              <c:strCache>
                <c:ptCount val="1"/>
                <c:pt idx="0">
                  <c:v>Durée de la formation est-elle adaptée ? 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6B2C-4348-AD3E-9A9EAFD2193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6B2C-4348-AD3E-9A9EAFD2193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6B2C-4348-AD3E-9A9EAFD2193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6B2C-4348-AD3E-9A9EAFD2193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6B2C-4348-AD3E-9A9EAFD2193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6B2C-4348-AD3E-9A9EAFD21931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6B2C-4348-AD3E-9A9EAFD21931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B2C-4348-AD3E-9A9EAFD21931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B2C-4348-AD3E-9A9EAFD21931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B2C-4348-AD3E-9A9EAFD21931}"/>
                </c:ext>
              </c:extLst>
            </c:dLbl>
            <c:dLbl>
              <c:idx val="6"/>
              <c:layout>
                <c:manualLayout>
                  <c:x val="-1.7648799826030528E-2"/>
                  <c:y val="0.1182509205081602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6B2C-4348-AD3E-9A9EAFD21931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Enquête!$B$6:$B$9</c:f>
              <c:strCache>
                <c:ptCount val="4"/>
                <c:pt idx="0">
                  <c:v> Insatisfait</c:v>
                </c:pt>
                <c:pt idx="1">
                  <c:v> Peu satisfait</c:v>
                </c:pt>
                <c:pt idx="2">
                  <c:v> Satisfait</c:v>
                </c:pt>
                <c:pt idx="3">
                  <c:v> Très satisfait</c:v>
                </c:pt>
              </c:strCache>
            </c:strRef>
          </c:cat>
          <c:val>
            <c:numRef>
              <c:f>Enquête!$E$6:$E$9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6B2C-4348-AD3E-9A9EAFD21931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dirty="0"/>
              <a:t>Session de mars 2023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Enquête!$K$5</c:f>
              <c:strCache>
                <c:ptCount val="1"/>
                <c:pt idx="0">
                  <c:v> Globalement, êtes-vous satisfait de notre prestation ?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50B6-4C5C-9529-9D31F2114E7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50B6-4C5C-9529-9D31F2114E7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50B6-4C5C-9529-9D31F2114E7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50B6-4C5C-9529-9D31F2114E7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50B6-4C5C-9529-9D31F2114E7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50B6-4C5C-9529-9D31F2114E76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50B6-4C5C-9529-9D31F2114E76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0B6-4C5C-9529-9D31F2114E76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0B6-4C5C-9529-9D31F2114E76}"/>
                </c:ext>
              </c:extLst>
            </c:dLbl>
            <c:dLbl>
              <c:idx val="6"/>
              <c:layout>
                <c:manualLayout>
                  <c:x val="-1.7648799826030528E-2"/>
                  <c:y val="0.1182509205081602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50B6-4C5C-9529-9D31F2114E76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Enquête!$B$6:$B$9</c:f>
              <c:strCache>
                <c:ptCount val="4"/>
                <c:pt idx="0">
                  <c:v> Insatisfait</c:v>
                </c:pt>
                <c:pt idx="1">
                  <c:v> Peu satisfait</c:v>
                </c:pt>
                <c:pt idx="2">
                  <c:v> Satisfait</c:v>
                </c:pt>
                <c:pt idx="3">
                  <c:v> Très satisfait</c:v>
                </c:pt>
              </c:strCache>
            </c:strRef>
          </c:cat>
          <c:val>
            <c:numRef>
              <c:f>Enquête!$K$6:$K$9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50B6-4C5C-9529-9D31F2114E76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dirty="0"/>
              <a:t>Session de mai 2023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Enquête!$K$5</c:f>
              <c:strCache>
                <c:ptCount val="1"/>
                <c:pt idx="0">
                  <c:v> Globalement, êtes-vous satisfait de notre prestation ?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B58D-499D-B329-AD7D0E6A527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B58D-499D-B329-AD7D0E6A527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B58D-499D-B329-AD7D0E6A527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B58D-499D-B329-AD7D0E6A527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B58D-499D-B329-AD7D0E6A527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B58D-499D-B329-AD7D0E6A527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B58D-499D-B329-AD7D0E6A527F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58D-499D-B329-AD7D0E6A527F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58D-499D-B329-AD7D0E6A527F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58D-499D-B329-AD7D0E6A527F}"/>
                </c:ext>
              </c:extLst>
            </c:dLbl>
            <c:dLbl>
              <c:idx val="6"/>
              <c:layout>
                <c:manualLayout>
                  <c:x val="-1.7648799826030528E-2"/>
                  <c:y val="0.1182509205081602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B58D-499D-B329-AD7D0E6A527F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Enquête!$B$6:$B$9</c:f>
              <c:strCache>
                <c:ptCount val="4"/>
                <c:pt idx="0">
                  <c:v> Insatisfait</c:v>
                </c:pt>
                <c:pt idx="1">
                  <c:v> Peu satisfait</c:v>
                </c:pt>
                <c:pt idx="2">
                  <c:v> Satisfait</c:v>
                </c:pt>
                <c:pt idx="3">
                  <c:v> Très satisfait</c:v>
                </c:pt>
              </c:strCache>
            </c:strRef>
          </c:cat>
          <c:val>
            <c:numRef>
              <c:f>Enquête!$K$6:$K$9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B58D-499D-B329-AD7D0E6A527F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5F07C-8E3C-40C7-82B7-6D3F1DD9289C}" type="datetimeFigureOut">
              <a:rPr lang="fr-FR" smtClean="0"/>
              <a:pPr/>
              <a:t>10/10/2023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EB76F1-650A-4DC6-B8CE-638677FEF42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3312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30C0E9-745C-4818-99D4-BDD4260B6C01}" type="datetimeFigureOut">
              <a:rPr lang="fr-FR" smtClean="0"/>
              <a:t>10/10/2023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B2670D-C49F-492C-A054-098E89FA26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1462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503712" y="1124747"/>
            <a:ext cx="7773888" cy="1470025"/>
          </a:xfrm>
        </p:spPr>
        <p:txBody>
          <a:bodyPr>
            <a:noAutofit/>
          </a:bodyPr>
          <a:lstStyle>
            <a:lvl1pPr>
              <a:defRPr sz="4000" b="1">
                <a:solidFill>
                  <a:srgbClr val="D81E05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503712" y="2996952"/>
            <a:ext cx="7776864" cy="1368152"/>
          </a:xfrm>
        </p:spPr>
        <p:txBody>
          <a:bodyPr>
            <a:normAutofit/>
          </a:bodyPr>
          <a:lstStyle>
            <a:lvl1pPr marL="0" indent="0" algn="ctr">
              <a:buNone/>
              <a:defRPr sz="2800" b="1">
                <a:solidFill>
                  <a:srgbClr val="0038A8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3647728" y="6128152"/>
            <a:ext cx="2844800" cy="365125"/>
          </a:xfrm>
        </p:spPr>
        <p:txBody>
          <a:bodyPr/>
          <a:lstStyle/>
          <a:p>
            <a:fld id="{C2C05275-831A-4AB0-A2AD-A5D8AD489143}" type="datetimeFigureOut">
              <a:rPr lang="fr-FR" smtClean="0"/>
              <a:pPr/>
              <a:t>10/10/2023</a:t>
            </a:fld>
            <a:endParaRPr lang="fr-FR"/>
          </a:p>
        </p:txBody>
      </p:sp>
      <p:sp>
        <p:nvSpPr>
          <p:cNvPr id="9" name="Rectangle 4"/>
          <p:cNvSpPr>
            <a:spLocks noChangeArrowheads="1"/>
          </p:cNvSpPr>
          <p:nvPr userDrawn="1"/>
        </p:nvSpPr>
        <p:spPr bwMode="auto">
          <a:xfrm>
            <a:off x="-1" y="0"/>
            <a:ext cx="2520000" cy="6858000"/>
          </a:xfrm>
          <a:prstGeom prst="rect">
            <a:avLst/>
          </a:prstGeom>
          <a:solidFill>
            <a:srgbClr val="BAD8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 sz="1800"/>
          </a:p>
        </p:txBody>
      </p:sp>
      <p:sp>
        <p:nvSpPr>
          <p:cNvPr id="13" name="Rectangle 12"/>
          <p:cNvSpPr/>
          <p:nvPr userDrawn="1"/>
        </p:nvSpPr>
        <p:spPr>
          <a:xfrm>
            <a:off x="1" y="411517"/>
            <a:ext cx="2519998" cy="4817683"/>
          </a:xfrm>
          <a:prstGeom prst="rect">
            <a:avLst/>
          </a:prstGeom>
          <a:blipFill dpi="0" rotWithShape="1">
            <a:blip r:embed="rId2">
              <a:alphaModFix amt="45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pic>
        <p:nvPicPr>
          <p:cNvPr id="16" name="Image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4112" y="5008312"/>
            <a:ext cx="2834752" cy="1484965"/>
          </a:xfrm>
          <a:prstGeom prst="rect">
            <a:avLst/>
          </a:prstGeom>
        </p:spPr>
      </p:pic>
      <p:sp>
        <p:nvSpPr>
          <p:cNvPr id="6" name="Rectangle 5"/>
          <p:cNvSpPr/>
          <p:nvPr userDrawn="1"/>
        </p:nvSpPr>
        <p:spPr>
          <a:xfrm>
            <a:off x="298012" y="5589813"/>
            <a:ext cx="1909556" cy="8816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blipFill dpi="0" rotWithShape="1"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479376" y="4447425"/>
            <a:ext cx="1872208" cy="781775"/>
          </a:xfrm>
          <a:prstGeom prst="rect">
            <a:avLst/>
          </a:prstGeom>
          <a:blipFill dpi="0" rotWithShape="1">
            <a:blip r:embed="rId4">
              <a:alphaModFix amt="43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8448" y="5617416"/>
            <a:ext cx="1606818" cy="67963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bg>
      <p:bgPr>
        <a:gradFill>
          <a:gsLst>
            <a:gs pos="0">
              <a:srgbClr val="BAD800"/>
            </a:gs>
            <a:gs pos="36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 userDrawn="1"/>
        </p:nvSpPr>
        <p:spPr bwMode="auto">
          <a:xfrm rot="16200000">
            <a:off x="5965676" y="631676"/>
            <a:ext cx="260648" cy="12192000"/>
          </a:xfrm>
          <a:prstGeom prst="rect">
            <a:avLst/>
          </a:prstGeom>
          <a:solidFill>
            <a:srgbClr val="BAD8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 sz="180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05275-831A-4AB0-A2AD-A5D8AD489143}" type="datetimeFigureOut">
              <a:rPr lang="fr-FR" smtClean="0"/>
              <a:pPr/>
              <a:t>10/10/2023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72675-557D-45C9-B4F2-348A4F4205F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1235141" y="2236075"/>
            <a:ext cx="10363200" cy="1362075"/>
          </a:xfrm>
        </p:spPr>
        <p:txBody>
          <a:bodyPr anchor="t">
            <a:normAutofit/>
          </a:bodyPr>
          <a:lstStyle>
            <a:lvl1pPr algn="l">
              <a:defRPr sz="2800" b="1" cap="all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1247" y="4008407"/>
            <a:ext cx="2834752" cy="1484965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8088" y="4364103"/>
            <a:ext cx="2045289" cy="86509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631504" y="1600203"/>
            <a:ext cx="9950896" cy="4525963"/>
          </a:xfrm>
        </p:spPr>
        <p:txBody>
          <a:bodyPr/>
          <a:lstStyle>
            <a:lvl1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9" name="Titre 8"/>
          <p:cNvSpPr>
            <a:spLocks noGrp="1"/>
          </p:cNvSpPr>
          <p:nvPr>
            <p:ph type="title"/>
          </p:nvPr>
        </p:nvSpPr>
        <p:spPr>
          <a:xfrm>
            <a:off x="1631504" y="274638"/>
            <a:ext cx="9950896" cy="1143000"/>
          </a:xfrm>
        </p:spPr>
        <p:txBody>
          <a:bodyPr>
            <a:normAutofit/>
          </a:bodyPr>
          <a:lstStyle>
            <a:lvl1pPr>
              <a:defRPr sz="2800" b="1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0"/>
          </p:nvPr>
        </p:nvSpPr>
        <p:spPr>
          <a:xfrm>
            <a:off x="1271464" y="6356353"/>
            <a:ext cx="2182936" cy="365125"/>
          </a:xfrm>
        </p:spPr>
        <p:txBody>
          <a:bodyPr/>
          <a:lstStyle/>
          <a:p>
            <a:fld id="{C2C05275-831A-4AB0-A2AD-A5D8AD489143}" type="datetimeFigureOut">
              <a:rPr lang="fr-FR" smtClean="0"/>
              <a:pPr/>
              <a:t>10/10/2023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72675-557D-45C9-B4F2-348A4F4205F2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e 1"/>
          <p:cNvGrpSpPr/>
          <p:nvPr userDrawn="1"/>
        </p:nvGrpSpPr>
        <p:grpSpPr>
          <a:xfrm>
            <a:off x="0" y="0"/>
            <a:ext cx="1189765" cy="6858000"/>
            <a:chOff x="0" y="0"/>
            <a:chExt cx="1189765" cy="6858000"/>
          </a:xfrm>
        </p:grpSpPr>
        <p:sp>
          <p:nvSpPr>
            <p:cNvPr id="16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1187625" cy="6858000"/>
            </a:xfrm>
            <a:prstGeom prst="rect">
              <a:avLst/>
            </a:prstGeom>
            <a:solidFill>
              <a:srgbClr val="BAD8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 sz="1800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3" y="548680"/>
              <a:ext cx="1189762" cy="2274564"/>
            </a:xfrm>
            <a:prstGeom prst="rect">
              <a:avLst/>
            </a:prstGeom>
            <a:blipFill dpi="0" rotWithShape="1">
              <a:blip r:embed="rId2">
                <a:alphaModFix amt="45000"/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sz="1800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263352" y="2482301"/>
              <a:ext cx="816495" cy="340943"/>
            </a:xfrm>
            <a:prstGeom prst="rect">
              <a:avLst/>
            </a:prstGeom>
            <a:blipFill dpi="0" rotWithShape="1">
              <a:blip r:embed="rId3">
                <a:alphaModFix amt="43000"/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Pr>
        <a:gradFill>
          <a:gsLst>
            <a:gs pos="0">
              <a:srgbClr val="BAD800"/>
            </a:gs>
            <a:gs pos="36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ChangeArrowheads="1"/>
          </p:cNvSpPr>
          <p:nvPr userDrawn="1"/>
        </p:nvSpPr>
        <p:spPr bwMode="auto">
          <a:xfrm rot="16200000">
            <a:off x="5965676" y="631676"/>
            <a:ext cx="260648" cy="12192000"/>
          </a:xfrm>
          <a:prstGeom prst="rect">
            <a:avLst/>
          </a:prstGeom>
          <a:solidFill>
            <a:srgbClr val="BAD8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 sz="180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3356995"/>
            <a:ext cx="10363200" cy="1362075"/>
          </a:xfrm>
        </p:spPr>
        <p:txBody>
          <a:bodyPr anchor="t">
            <a:normAutofit/>
          </a:bodyPr>
          <a:lstStyle>
            <a:lvl1pPr algn="l">
              <a:defRPr sz="2800" b="1" cap="all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14400" y="1772819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05275-831A-4AB0-A2AD-A5D8AD489143}" type="datetimeFigureOut">
              <a:rPr lang="fr-FR" smtClean="0"/>
              <a:pPr/>
              <a:t>10/10/2023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15480" y="274638"/>
            <a:ext cx="10166920" cy="1143000"/>
          </a:xfrm>
        </p:spPr>
        <p:txBody>
          <a:bodyPr>
            <a:normAutofit/>
          </a:bodyPr>
          <a:lstStyle>
            <a:lvl1pPr>
              <a:defRPr sz="2800" b="1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415480" y="1600203"/>
            <a:ext cx="511256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744072" y="1600203"/>
            <a:ext cx="483832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1271464" y="6356353"/>
            <a:ext cx="2182936" cy="365125"/>
          </a:xfrm>
        </p:spPr>
        <p:txBody>
          <a:bodyPr/>
          <a:lstStyle/>
          <a:p>
            <a:fld id="{C2C05275-831A-4AB0-A2AD-A5D8AD489143}" type="datetimeFigureOut">
              <a:rPr lang="fr-FR" smtClean="0"/>
              <a:pPr/>
              <a:t>10/10/2023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72675-557D-45C9-B4F2-348A4F4205F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Rectangle 4"/>
          <p:cNvSpPr>
            <a:spLocks noChangeArrowheads="1"/>
          </p:cNvSpPr>
          <p:nvPr userDrawn="1"/>
        </p:nvSpPr>
        <p:spPr bwMode="auto">
          <a:xfrm>
            <a:off x="0" y="0"/>
            <a:ext cx="1187625" cy="6858000"/>
          </a:xfrm>
          <a:prstGeom prst="rect">
            <a:avLst/>
          </a:prstGeom>
          <a:solidFill>
            <a:srgbClr val="BAD8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 sz="1800"/>
          </a:p>
        </p:txBody>
      </p:sp>
      <p:sp>
        <p:nvSpPr>
          <p:cNvPr id="12" name="Rectangle 11"/>
          <p:cNvSpPr/>
          <p:nvPr userDrawn="1"/>
        </p:nvSpPr>
        <p:spPr>
          <a:xfrm>
            <a:off x="3" y="548680"/>
            <a:ext cx="1189762" cy="2274564"/>
          </a:xfrm>
          <a:prstGeom prst="rect">
            <a:avLst/>
          </a:prstGeom>
          <a:blipFill dpi="0" rotWithShape="1">
            <a:blip r:embed="rId2">
              <a:alphaModFix amt="45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800"/>
          </a:p>
        </p:txBody>
      </p:sp>
      <p:sp>
        <p:nvSpPr>
          <p:cNvPr id="15" name="Rectangle 14"/>
          <p:cNvSpPr/>
          <p:nvPr userDrawn="1"/>
        </p:nvSpPr>
        <p:spPr>
          <a:xfrm>
            <a:off x="263352" y="2482301"/>
            <a:ext cx="816495" cy="340943"/>
          </a:xfrm>
          <a:prstGeom prst="rect">
            <a:avLst/>
          </a:prstGeom>
          <a:blipFill dpi="0" rotWithShape="1">
            <a:blip r:embed="rId3">
              <a:alphaModFix amt="43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72675-557D-45C9-B4F2-348A4F4205F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1271464" y="6356353"/>
            <a:ext cx="2182936" cy="365125"/>
          </a:xfrm>
        </p:spPr>
        <p:txBody>
          <a:bodyPr/>
          <a:lstStyle/>
          <a:p>
            <a:fld id="{C2C05275-831A-4AB0-A2AD-A5D8AD489143}" type="datetimeFigureOut">
              <a:rPr lang="fr-FR" smtClean="0"/>
              <a:pPr/>
              <a:t>10/10/2023</a:t>
            </a:fld>
            <a:endParaRPr lang="fr-FR"/>
          </a:p>
        </p:txBody>
      </p: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1415480" y="274638"/>
            <a:ext cx="10166920" cy="1143000"/>
          </a:xfrm>
        </p:spPr>
        <p:txBody>
          <a:bodyPr>
            <a:normAutofit/>
          </a:bodyPr>
          <a:lstStyle>
            <a:lvl1pPr>
              <a:defRPr sz="2800" b="1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grpSp>
        <p:nvGrpSpPr>
          <p:cNvPr id="15" name="Groupe 14"/>
          <p:cNvGrpSpPr/>
          <p:nvPr userDrawn="1"/>
        </p:nvGrpSpPr>
        <p:grpSpPr>
          <a:xfrm>
            <a:off x="0" y="0"/>
            <a:ext cx="1189765" cy="6858000"/>
            <a:chOff x="0" y="0"/>
            <a:chExt cx="1189765" cy="6858000"/>
          </a:xfrm>
        </p:grpSpPr>
        <p:sp>
          <p:nvSpPr>
            <p:cNvPr id="16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1187625" cy="6858000"/>
            </a:xfrm>
            <a:prstGeom prst="rect">
              <a:avLst/>
            </a:prstGeom>
            <a:solidFill>
              <a:srgbClr val="BAD8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 sz="1800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3" y="548680"/>
              <a:ext cx="1189762" cy="2274564"/>
            </a:xfrm>
            <a:prstGeom prst="rect">
              <a:avLst/>
            </a:prstGeom>
            <a:blipFill dpi="0" rotWithShape="1">
              <a:blip r:embed="rId2">
                <a:alphaModFix amt="45000"/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sz="1800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263352" y="2482301"/>
              <a:ext cx="816495" cy="340943"/>
            </a:xfrm>
            <a:prstGeom prst="rect">
              <a:avLst/>
            </a:prstGeom>
            <a:blipFill dpi="0" rotWithShape="1">
              <a:blip r:embed="rId3">
                <a:alphaModFix amt="43000"/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33672" y="273050"/>
            <a:ext cx="3287014" cy="1162050"/>
          </a:xfrm>
        </p:spPr>
        <p:txBody>
          <a:bodyPr anchor="b"/>
          <a:lstStyle>
            <a:lvl1pPr algn="l">
              <a:defRPr sz="2000" b="1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33672" y="1435103"/>
            <a:ext cx="328701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dirty="0"/>
              <a:t>Modifiez les styles du texte du masque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72675-557D-45C9-B4F2-348A4F4205F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Rectangle 4"/>
          <p:cNvSpPr>
            <a:spLocks noChangeArrowheads="1"/>
          </p:cNvSpPr>
          <p:nvPr userDrawn="1"/>
        </p:nvSpPr>
        <p:spPr bwMode="auto">
          <a:xfrm>
            <a:off x="0" y="0"/>
            <a:ext cx="1187625" cy="6858000"/>
          </a:xfrm>
          <a:prstGeom prst="rect">
            <a:avLst/>
          </a:prstGeom>
          <a:solidFill>
            <a:srgbClr val="BAD8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 sz="1800"/>
          </a:p>
        </p:txBody>
      </p:sp>
      <p:sp>
        <p:nvSpPr>
          <p:cNvPr id="12" name="Rectangle 11"/>
          <p:cNvSpPr/>
          <p:nvPr userDrawn="1"/>
        </p:nvSpPr>
        <p:spPr>
          <a:xfrm>
            <a:off x="3" y="548680"/>
            <a:ext cx="1189762" cy="2274564"/>
          </a:xfrm>
          <a:prstGeom prst="rect">
            <a:avLst/>
          </a:prstGeom>
          <a:blipFill dpi="0" rotWithShape="1">
            <a:blip r:embed="rId2">
              <a:alphaModFix amt="45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800"/>
          </a:p>
        </p:txBody>
      </p:sp>
      <p:sp>
        <p:nvSpPr>
          <p:cNvPr id="13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1271464" y="6356353"/>
            <a:ext cx="2182936" cy="365125"/>
          </a:xfrm>
        </p:spPr>
        <p:txBody>
          <a:bodyPr/>
          <a:lstStyle/>
          <a:p>
            <a:fld id="{C2C05275-831A-4AB0-A2AD-A5D8AD489143}" type="datetimeFigureOut">
              <a:rPr lang="fr-FR" smtClean="0"/>
              <a:pPr/>
              <a:t>10/10/2023</a:t>
            </a:fld>
            <a:endParaRPr lang="fr-FR"/>
          </a:p>
        </p:txBody>
      </p:sp>
      <p:sp>
        <p:nvSpPr>
          <p:cNvPr id="15" name="Rectangle 14"/>
          <p:cNvSpPr/>
          <p:nvPr userDrawn="1"/>
        </p:nvSpPr>
        <p:spPr>
          <a:xfrm>
            <a:off x="263352" y="2482301"/>
            <a:ext cx="816495" cy="340943"/>
          </a:xfrm>
          <a:prstGeom prst="rect">
            <a:avLst/>
          </a:prstGeom>
          <a:blipFill dpi="0" rotWithShape="1">
            <a:blip r:embed="rId3">
              <a:alphaModFix amt="43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>
            <a:normAutofit/>
          </a:bodyPr>
          <a:lstStyle>
            <a:lvl1pPr algn="l">
              <a:defRPr sz="2000" b="1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05275-831A-4AB0-A2AD-A5D8AD489143}" type="datetimeFigureOut">
              <a:rPr lang="fr-FR" smtClean="0"/>
              <a:pPr/>
              <a:t>10/10/2023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72675-557D-45C9-B4F2-348A4F4205F2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15" name="Groupe 14"/>
          <p:cNvGrpSpPr/>
          <p:nvPr userDrawn="1"/>
        </p:nvGrpSpPr>
        <p:grpSpPr>
          <a:xfrm>
            <a:off x="0" y="0"/>
            <a:ext cx="1189765" cy="6858000"/>
            <a:chOff x="0" y="0"/>
            <a:chExt cx="1189765" cy="6858000"/>
          </a:xfrm>
        </p:grpSpPr>
        <p:sp>
          <p:nvSpPr>
            <p:cNvPr id="16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1187625" cy="6858000"/>
            </a:xfrm>
            <a:prstGeom prst="rect">
              <a:avLst/>
            </a:prstGeom>
            <a:solidFill>
              <a:srgbClr val="BAD8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 sz="1800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3" y="548680"/>
              <a:ext cx="1189762" cy="2274564"/>
            </a:xfrm>
            <a:prstGeom prst="rect">
              <a:avLst/>
            </a:prstGeom>
            <a:blipFill dpi="0" rotWithShape="1">
              <a:blip r:embed="rId2">
                <a:alphaModFix amt="45000"/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sz="1800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263352" y="2482301"/>
              <a:ext cx="816495" cy="340943"/>
            </a:xfrm>
            <a:prstGeom prst="rect">
              <a:avLst/>
            </a:prstGeom>
            <a:blipFill dpi="0" rotWithShape="1">
              <a:blip r:embed="rId3">
                <a:alphaModFix amt="43000"/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415480" y="1600203"/>
            <a:ext cx="10166920" cy="4525963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415480" y="6356353"/>
            <a:ext cx="2038920" cy="365125"/>
          </a:xfrm>
        </p:spPr>
        <p:txBody>
          <a:bodyPr/>
          <a:lstStyle/>
          <a:p>
            <a:fld id="{C2C05275-831A-4AB0-A2AD-A5D8AD489143}" type="datetimeFigureOut">
              <a:rPr lang="fr-FR" smtClean="0"/>
              <a:pPr/>
              <a:t>10/10/2023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72675-557D-45C9-B4F2-348A4F4205F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auto">
          <a:xfrm>
            <a:off x="0" y="0"/>
            <a:ext cx="1187625" cy="6858000"/>
          </a:xfrm>
          <a:prstGeom prst="rect">
            <a:avLst/>
          </a:prstGeom>
          <a:solidFill>
            <a:srgbClr val="BAD8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 sz="1800"/>
          </a:p>
        </p:txBody>
      </p:sp>
      <p:sp>
        <p:nvSpPr>
          <p:cNvPr id="11" name="Rectangle 10"/>
          <p:cNvSpPr/>
          <p:nvPr userDrawn="1"/>
        </p:nvSpPr>
        <p:spPr>
          <a:xfrm>
            <a:off x="3" y="548680"/>
            <a:ext cx="1189762" cy="2274564"/>
          </a:xfrm>
          <a:prstGeom prst="rect">
            <a:avLst/>
          </a:prstGeom>
          <a:blipFill dpi="0" rotWithShape="1">
            <a:blip r:embed="rId2">
              <a:alphaModFix amt="45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800"/>
          </a:p>
        </p:txBody>
      </p: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1415480" y="274638"/>
            <a:ext cx="10166920" cy="1143000"/>
          </a:xfrm>
        </p:spPr>
        <p:txBody>
          <a:bodyPr>
            <a:normAutofit/>
          </a:bodyPr>
          <a:lstStyle>
            <a:lvl1pPr>
              <a:defRPr sz="2800" b="1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14" name="Rectangle 13"/>
          <p:cNvSpPr/>
          <p:nvPr userDrawn="1"/>
        </p:nvSpPr>
        <p:spPr>
          <a:xfrm>
            <a:off x="263352" y="2482301"/>
            <a:ext cx="816495" cy="340943"/>
          </a:xfrm>
          <a:prstGeom prst="rect">
            <a:avLst/>
          </a:prstGeom>
          <a:blipFill dpi="0" rotWithShape="1">
            <a:blip r:embed="rId3">
              <a:alphaModFix amt="43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>
            <a:normAutofit/>
          </a:bodyPr>
          <a:lstStyle>
            <a:lvl1pPr>
              <a:defRPr sz="28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343472" y="274641"/>
            <a:ext cx="7292528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343472" y="6356353"/>
            <a:ext cx="2110928" cy="365125"/>
          </a:xfrm>
        </p:spPr>
        <p:txBody>
          <a:bodyPr/>
          <a:lstStyle/>
          <a:p>
            <a:fld id="{C2C05275-831A-4AB0-A2AD-A5D8AD489143}" type="datetimeFigureOut">
              <a:rPr lang="fr-FR" smtClean="0"/>
              <a:pPr/>
              <a:t>10/10/2023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72675-557D-45C9-B4F2-348A4F4205F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auto">
          <a:xfrm>
            <a:off x="0" y="0"/>
            <a:ext cx="1187625" cy="6858000"/>
          </a:xfrm>
          <a:prstGeom prst="rect">
            <a:avLst/>
          </a:prstGeom>
          <a:solidFill>
            <a:srgbClr val="BAD8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 sz="1800"/>
          </a:p>
        </p:txBody>
      </p:sp>
      <p:sp>
        <p:nvSpPr>
          <p:cNvPr id="11" name="Rectangle 10"/>
          <p:cNvSpPr/>
          <p:nvPr userDrawn="1"/>
        </p:nvSpPr>
        <p:spPr>
          <a:xfrm>
            <a:off x="3" y="548680"/>
            <a:ext cx="1189762" cy="2274564"/>
          </a:xfrm>
          <a:prstGeom prst="rect">
            <a:avLst/>
          </a:prstGeom>
          <a:blipFill dpi="0" rotWithShape="1">
            <a:blip r:embed="rId2">
              <a:alphaModFix amt="45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800"/>
          </a:p>
        </p:txBody>
      </p:sp>
      <p:sp>
        <p:nvSpPr>
          <p:cNvPr id="13" name="Rectangle 12"/>
          <p:cNvSpPr/>
          <p:nvPr userDrawn="1"/>
        </p:nvSpPr>
        <p:spPr>
          <a:xfrm>
            <a:off x="263352" y="2482301"/>
            <a:ext cx="816495" cy="340943"/>
          </a:xfrm>
          <a:prstGeom prst="rect">
            <a:avLst/>
          </a:prstGeom>
          <a:blipFill dpi="0" rotWithShape="1">
            <a:blip r:embed="rId3">
              <a:alphaModFix amt="43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05275-831A-4AB0-A2AD-A5D8AD489143}" type="datetimeFigureOut">
              <a:rPr lang="fr-FR" smtClean="0"/>
              <a:pPr/>
              <a:t>10/10/2023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372675-557D-45C9-B4F2-348A4F4205F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6" r:id="rId6"/>
    <p:sldLayoutId id="2147483657" r:id="rId7"/>
    <p:sldLayoutId id="2147483658" r:id="rId8"/>
    <p:sldLayoutId id="2147483659" r:id="rId9"/>
    <p:sldLayoutId id="2147483655" r:id="rId10"/>
  </p:sldLayoutIdLst>
  <p:txStyles>
    <p:titleStyle>
      <a:lvl1pPr algn="ctr" defTabSz="914400" rtl="0" eaLnBrk="1" latinLnBrk="0" hangingPunct="1">
        <a:spcBef>
          <a:spcPct val="0"/>
        </a:spcBef>
        <a:buNone/>
        <a:defRPr sz="3200" b="1" kern="1200">
          <a:solidFill>
            <a:srgbClr val="0038A8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071664" y="1124744"/>
            <a:ext cx="8277944" cy="1470025"/>
          </a:xfrm>
        </p:spPr>
        <p:txBody>
          <a:bodyPr/>
          <a:lstStyle/>
          <a:p>
            <a:r>
              <a:rPr lang="fr-FR" dirty="0"/>
              <a:t>Résultat de l’enquête de satisfaction </a:t>
            </a:r>
            <a:br>
              <a:rPr lang="fr-FR" dirty="0"/>
            </a:br>
            <a:r>
              <a:rPr lang="fr-FR" dirty="0"/>
              <a:t>semestre 1 - 2023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503712" y="2996952"/>
            <a:ext cx="7776864" cy="1008112"/>
          </a:xfrm>
        </p:spPr>
        <p:txBody>
          <a:bodyPr>
            <a:normAutofit/>
          </a:bodyPr>
          <a:lstStyle/>
          <a:p>
            <a:r>
              <a:rPr lang="fr-FR" dirty="0"/>
              <a:t>Actualisation des connaissances professionnelles aides-soignantes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4019106-F9AF-4150-93E3-EECB95CF104C}"/>
              </a:ext>
            </a:extLst>
          </p:cNvPr>
          <p:cNvSpPr/>
          <p:nvPr/>
        </p:nvSpPr>
        <p:spPr>
          <a:xfrm>
            <a:off x="4799856" y="4509120"/>
            <a:ext cx="55983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i="1" dirty="0"/>
              <a:t>20 bénéficiaires ont suivi la formation et ont été interrogés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80321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phique 3">
            <a:extLst>
              <a:ext uri="{FF2B5EF4-FFF2-40B4-BE49-F238E27FC236}">
                <a16:creationId xmlns:a16="http://schemas.microsoft.com/office/drawing/2014/main" id="{00000000-0008-0000-01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8102285"/>
              </p:ext>
            </p:extLst>
          </p:nvPr>
        </p:nvGraphicFramePr>
        <p:xfrm>
          <a:off x="1487488" y="1628800"/>
          <a:ext cx="3960440" cy="2880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Graphique 2">
            <a:extLst>
              <a:ext uri="{FF2B5EF4-FFF2-40B4-BE49-F238E27FC236}">
                <a16:creationId xmlns:a16="http://schemas.microsoft.com/office/drawing/2014/main" id="{00000000-0008-0000-01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3426784"/>
              </p:ext>
            </p:extLst>
          </p:nvPr>
        </p:nvGraphicFramePr>
        <p:xfrm>
          <a:off x="7248128" y="2492896"/>
          <a:ext cx="4104456" cy="28803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ZoneTexte 1">
            <a:extLst>
              <a:ext uri="{FF2B5EF4-FFF2-40B4-BE49-F238E27FC236}">
                <a16:creationId xmlns:a16="http://schemas.microsoft.com/office/drawing/2014/main" id="{0037BB1D-D543-4001-92AB-17F5BFCF5BFC}"/>
              </a:ext>
            </a:extLst>
          </p:cNvPr>
          <p:cNvSpPr txBox="1"/>
          <p:nvPr/>
        </p:nvSpPr>
        <p:spPr>
          <a:xfrm>
            <a:off x="5159896" y="692696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Contenu de la formation ?</a:t>
            </a:r>
          </a:p>
        </p:txBody>
      </p:sp>
    </p:spTree>
    <p:extLst>
      <p:ext uri="{BB962C8B-B14F-4D97-AF65-F5344CB8AC3E}">
        <p14:creationId xmlns:p14="http://schemas.microsoft.com/office/powerpoint/2010/main" val="4011091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phique 3">
            <a:extLst>
              <a:ext uri="{FF2B5EF4-FFF2-40B4-BE49-F238E27FC236}">
                <a16:creationId xmlns:a16="http://schemas.microsoft.com/office/drawing/2014/main" id="{00000000-0008-0000-01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07972915"/>
              </p:ext>
            </p:extLst>
          </p:nvPr>
        </p:nvGraphicFramePr>
        <p:xfrm>
          <a:off x="1631504" y="1772816"/>
          <a:ext cx="3888432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Graphique 2">
            <a:extLst>
              <a:ext uri="{FF2B5EF4-FFF2-40B4-BE49-F238E27FC236}">
                <a16:creationId xmlns:a16="http://schemas.microsoft.com/office/drawing/2014/main" id="{00000000-0008-0000-01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23301556"/>
              </p:ext>
            </p:extLst>
          </p:nvPr>
        </p:nvGraphicFramePr>
        <p:xfrm>
          <a:off x="7176120" y="2492896"/>
          <a:ext cx="4285094" cy="30933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ZoneTexte 1">
            <a:extLst>
              <a:ext uri="{FF2B5EF4-FFF2-40B4-BE49-F238E27FC236}">
                <a16:creationId xmlns:a16="http://schemas.microsoft.com/office/drawing/2014/main" id="{42EBDF8C-8A06-421D-B746-3FCB7F9285F5}"/>
              </a:ext>
            </a:extLst>
          </p:cNvPr>
          <p:cNvSpPr txBox="1"/>
          <p:nvPr/>
        </p:nvSpPr>
        <p:spPr>
          <a:xfrm>
            <a:off x="4583832" y="476672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Organisation de la formation ?</a:t>
            </a:r>
          </a:p>
        </p:txBody>
      </p:sp>
    </p:spTree>
    <p:extLst>
      <p:ext uri="{BB962C8B-B14F-4D97-AF65-F5344CB8AC3E}">
        <p14:creationId xmlns:p14="http://schemas.microsoft.com/office/powerpoint/2010/main" val="1260691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phique 3">
            <a:extLst>
              <a:ext uri="{FF2B5EF4-FFF2-40B4-BE49-F238E27FC236}">
                <a16:creationId xmlns:a16="http://schemas.microsoft.com/office/drawing/2014/main" id="{00000000-0008-0000-0100-000006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5611827"/>
              </p:ext>
            </p:extLst>
          </p:nvPr>
        </p:nvGraphicFramePr>
        <p:xfrm>
          <a:off x="1919536" y="1814140"/>
          <a:ext cx="3845426" cy="32297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Graphique 2">
            <a:extLst>
              <a:ext uri="{FF2B5EF4-FFF2-40B4-BE49-F238E27FC236}">
                <a16:creationId xmlns:a16="http://schemas.microsoft.com/office/drawing/2014/main" id="{00000000-0008-0000-0100-000006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65953429"/>
              </p:ext>
            </p:extLst>
          </p:nvPr>
        </p:nvGraphicFramePr>
        <p:xfrm>
          <a:off x="7320136" y="2564904"/>
          <a:ext cx="3845426" cy="32297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ZoneTexte 1">
            <a:extLst>
              <a:ext uri="{FF2B5EF4-FFF2-40B4-BE49-F238E27FC236}">
                <a16:creationId xmlns:a16="http://schemas.microsoft.com/office/drawing/2014/main" id="{D3A15664-82BF-41E9-BFAB-79A1C8582228}"/>
              </a:ext>
            </a:extLst>
          </p:cNvPr>
          <p:cNvSpPr txBox="1"/>
          <p:nvPr/>
        </p:nvSpPr>
        <p:spPr>
          <a:xfrm>
            <a:off x="4295800" y="836712"/>
            <a:ext cx="42124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La durée de la formation est-elle adaptée ?</a:t>
            </a:r>
          </a:p>
        </p:txBody>
      </p:sp>
    </p:spTree>
    <p:extLst>
      <p:ext uri="{BB962C8B-B14F-4D97-AF65-F5344CB8AC3E}">
        <p14:creationId xmlns:p14="http://schemas.microsoft.com/office/powerpoint/2010/main" val="537210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phique 3">
            <a:extLst>
              <a:ext uri="{FF2B5EF4-FFF2-40B4-BE49-F238E27FC236}">
                <a16:creationId xmlns:a16="http://schemas.microsoft.com/office/drawing/2014/main" id="{00000000-0008-0000-0100-000009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47937617"/>
              </p:ext>
            </p:extLst>
          </p:nvPr>
        </p:nvGraphicFramePr>
        <p:xfrm>
          <a:off x="1991544" y="1905198"/>
          <a:ext cx="3754368" cy="30476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Graphique 2">
            <a:extLst>
              <a:ext uri="{FF2B5EF4-FFF2-40B4-BE49-F238E27FC236}">
                <a16:creationId xmlns:a16="http://schemas.microsoft.com/office/drawing/2014/main" id="{00000000-0008-0000-0100-000009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11660164"/>
              </p:ext>
            </p:extLst>
          </p:nvPr>
        </p:nvGraphicFramePr>
        <p:xfrm>
          <a:off x="6960096" y="1905198"/>
          <a:ext cx="4176464" cy="30476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ZoneTexte 1">
            <a:extLst>
              <a:ext uri="{FF2B5EF4-FFF2-40B4-BE49-F238E27FC236}">
                <a16:creationId xmlns:a16="http://schemas.microsoft.com/office/drawing/2014/main" id="{56FDE1A5-7C34-4860-BD86-615D47DB3110}"/>
              </a:ext>
            </a:extLst>
          </p:cNvPr>
          <p:cNvSpPr txBox="1"/>
          <p:nvPr/>
        </p:nvSpPr>
        <p:spPr>
          <a:xfrm>
            <a:off x="3868728" y="836712"/>
            <a:ext cx="5256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Globalement, êtes-vous satisfait de notre prestation ?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8D6818EF-68B4-49E1-9224-4F6FCD25F31B}"/>
              </a:ext>
            </a:extLst>
          </p:cNvPr>
          <p:cNvSpPr txBox="1"/>
          <p:nvPr/>
        </p:nvSpPr>
        <p:spPr>
          <a:xfrm>
            <a:off x="2639616" y="5517232"/>
            <a:ext cx="69127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rgbClr val="00B050"/>
                </a:solidFill>
              </a:rPr>
              <a:t>Globalement, 90% des professionnels interrogés sont très satisfaits de notre formation et 10% sont satisfaits.</a:t>
            </a:r>
          </a:p>
        </p:txBody>
      </p:sp>
    </p:spTree>
    <p:extLst>
      <p:ext uri="{BB962C8B-B14F-4D97-AF65-F5344CB8AC3E}">
        <p14:creationId xmlns:p14="http://schemas.microsoft.com/office/powerpoint/2010/main" val="32303021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23818813"/>
      </p:ext>
    </p:extLst>
  </p:cSld>
  <p:clrMapOvr>
    <a:masterClrMapping/>
  </p:clrMapOvr>
</p:sld>
</file>

<file path=ppt/theme/theme1.xml><?xml version="1.0" encoding="utf-8"?>
<a:theme xmlns:a="http://schemas.openxmlformats.org/drawingml/2006/main" name="Présentation1 VERDANA">
  <a:themeElements>
    <a:clrScheme name="Personnalisé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38A8"/>
      </a:accent1>
      <a:accent2>
        <a:srgbClr val="D82705"/>
      </a:accent2>
      <a:accent3>
        <a:srgbClr val="56D80A"/>
      </a:accent3>
      <a:accent4>
        <a:srgbClr val="936B7F"/>
      </a:accent4>
      <a:accent5>
        <a:srgbClr val="F9D616"/>
      </a:accent5>
      <a:accent6>
        <a:srgbClr val="9D897C"/>
      </a:accent6>
      <a:hlink>
        <a:srgbClr val="0000FF"/>
      </a:hlink>
      <a:folHlink>
        <a:srgbClr val="0038A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269</TotalTime>
  <Words>102</Words>
  <Application>Microsoft Office PowerPoint</Application>
  <PresentationFormat>Grand écran</PresentationFormat>
  <Paragraphs>16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Calibri</vt:lpstr>
      <vt:lpstr>Verdana</vt:lpstr>
      <vt:lpstr>Présentation1 VERDANA</vt:lpstr>
      <vt:lpstr>Résultat de l’enquête de satisfaction  semestre 1 - 2023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matrayma</dc:creator>
  <cp:lastModifiedBy>GONIN Coralie</cp:lastModifiedBy>
  <cp:revision>38</cp:revision>
  <dcterms:created xsi:type="dcterms:W3CDTF">2017-12-05T13:01:45Z</dcterms:created>
  <dcterms:modified xsi:type="dcterms:W3CDTF">2023-10-10T11:39:23Z</dcterms:modified>
</cp:coreProperties>
</file>