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6" r:id="rId2"/>
    <p:sldId id="286" r:id="rId3"/>
    <p:sldId id="259" r:id="rId4"/>
    <p:sldId id="260" r:id="rId5"/>
    <p:sldId id="261" r:id="rId6"/>
    <p:sldId id="262" r:id="rId7"/>
    <p:sldId id="279" r:id="rId8"/>
    <p:sldId id="263" r:id="rId9"/>
    <p:sldId id="264" r:id="rId10"/>
    <p:sldId id="265" r:id="rId11"/>
    <p:sldId id="280" r:id="rId12"/>
    <p:sldId id="285" r:id="rId13"/>
    <p:sldId id="281" r:id="rId14"/>
    <p:sldId id="282" r:id="rId15"/>
    <p:sldId id="284" r:id="rId16"/>
    <p:sldId id="258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BAD800"/>
    <a:srgbClr val="0038A8"/>
    <a:srgbClr val="D81E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7" autoAdjust="0"/>
    <p:restoredTop sz="94660"/>
  </p:normalViewPr>
  <p:slideViewPr>
    <p:cSldViewPr>
      <p:cViewPr varScale="1">
        <p:scale>
          <a:sx n="107" d="100"/>
          <a:sy n="107" d="100"/>
        </p:scale>
        <p:origin x="690" y="11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190144-F4B1-4F70-A7DD-38D34074EA32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</dgm:pt>
    <dgm:pt modelId="{FF49FCA9-E1B5-404E-8DB5-E4F03390B74D}">
      <dgm:prSet phldrT="[Texte]"/>
      <dgm:spPr/>
      <dgm:t>
        <a:bodyPr/>
        <a:lstStyle/>
        <a:p>
          <a:r>
            <a:rPr lang="fr-FR" b="1" dirty="0"/>
            <a:t>770 heures                (22 semaines) de formation théorique </a:t>
          </a:r>
          <a:endParaRPr lang="fr-FR" dirty="0"/>
        </a:p>
      </dgm:t>
    </dgm:pt>
    <dgm:pt modelId="{C8FB2E68-280A-4CEB-88FF-BD560A8CBB3D}" type="parTrans" cxnId="{62DE1D5F-C996-4386-8845-DD095890DBEA}">
      <dgm:prSet/>
      <dgm:spPr/>
      <dgm:t>
        <a:bodyPr/>
        <a:lstStyle/>
        <a:p>
          <a:endParaRPr lang="fr-FR"/>
        </a:p>
      </dgm:t>
    </dgm:pt>
    <dgm:pt modelId="{B648419A-46D8-4925-BFE0-BB522C506992}" type="sibTrans" cxnId="{62DE1D5F-C996-4386-8845-DD095890DBEA}">
      <dgm:prSet/>
      <dgm:spPr/>
      <dgm:t>
        <a:bodyPr/>
        <a:lstStyle/>
        <a:p>
          <a:endParaRPr lang="fr-FR"/>
        </a:p>
      </dgm:t>
    </dgm:pt>
    <dgm:pt modelId="{FD1D9758-C68B-4012-9052-E54ADEEAE786}">
      <dgm:prSet phldrT="[Texte]"/>
      <dgm:spPr/>
      <dgm:t>
        <a:bodyPr/>
        <a:lstStyle/>
        <a:p>
          <a:r>
            <a:rPr lang="fr-FR" b="1" dirty="0"/>
            <a:t>770 heures   (22 semaines) de formation clinique</a:t>
          </a:r>
          <a:endParaRPr lang="fr-FR" dirty="0"/>
        </a:p>
      </dgm:t>
    </dgm:pt>
    <dgm:pt modelId="{8FD66DE6-C7D5-49BD-A293-C3A9CBBE0379}" type="parTrans" cxnId="{0FB8C160-5DA7-41BC-B204-DCD3D0844258}">
      <dgm:prSet/>
      <dgm:spPr/>
      <dgm:t>
        <a:bodyPr/>
        <a:lstStyle/>
        <a:p>
          <a:endParaRPr lang="fr-FR"/>
        </a:p>
      </dgm:t>
    </dgm:pt>
    <dgm:pt modelId="{081CE046-9F03-40B7-8BDB-8A39A15C3367}" type="sibTrans" cxnId="{0FB8C160-5DA7-41BC-B204-DCD3D0844258}">
      <dgm:prSet/>
      <dgm:spPr/>
      <dgm:t>
        <a:bodyPr/>
        <a:lstStyle/>
        <a:p>
          <a:endParaRPr lang="fr-FR"/>
        </a:p>
      </dgm:t>
    </dgm:pt>
    <dgm:pt modelId="{97371A3E-577F-442A-885E-F708C900BFDD}">
      <dgm:prSet custT="1"/>
      <dgm:spPr/>
      <dgm:t>
        <a:bodyPr/>
        <a:lstStyle/>
        <a:p>
          <a:r>
            <a:rPr lang="fr-FR" sz="2800" dirty="0"/>
            <a:t>1540 heures    44 semaines</a:t>
          </a:r>
        </a:p>
      </dgm:t>
    </dgm:pt>
    <dgm:pt modelId="{1859B67E-1FE0-4813-BFA9-563296B37CFB}" type="parTrans" cxnId="{6E398173-9F47-406D-B9F7-661A9F0FD623}">
      <dgm:prSet/>
      <dgm:spPr/>
      <dgm:t>
        <a:bodyPr/>
        <a:lstStyle/>
        <a:p>
          <a:endParaRPr lang="fr-FR"/>
        </a:p>
      </dgm:t>
    </dgm:pt>
    <dgm:pt modelId="{9AFAB046-37DA-4386-A364-9074FC396353}" type="sibTrans" cxnId="{6E398173-9F47-406D-B9F7-661A9F0FD623}">
      <dgm:prSet/>
      <dgm:spPr/>
      <dgm:t>
        <a:bodyPr/>
        <a:lstStyle/>
        <a:p>
          <a:endParaRPr lang="fr-FR"/>
        </a:p>
      </dgm:t>
    </dgm:pt>
    <dgm:pt modelId="{C65C6935-569A-46EE-AEBC-2A1D26EE4519}" type="pres">
      <dgm:prSet presAssocID="{F9190144-F4B1-4F70-A7DD-38D34074EA32}" presName="Name0" presStyleCnt="0">
        <dgm:presLayoutVars>
          <dgm:dir/>
          <dgm:resizeHandles val="exact"/>
        </dgm:presLayoutVars>
      </dgm:prSet>
      <dgm:spPr/>
    </dgm:pt>
    <dgm:pt modelId="{E845FF9C-EB4E-4C87-BC8C-1653DA0E1700}" type="pres">
      <dgm:prSet presAssocID="{F9190144-F4B1-4F70-A7DD-38D34074EA32}" presName="vNodes" presStyleCnt="0"/>
      <dgm:spPr/>
    </dgm:pt>
    <dgm:pt modelId="{7F074AAA-8B3C-4D8F-AD77-182F1B5FAB59}" type="pres">
      <dgm:prSet presAssocID="{FF49FCA9-E1B5-404E-8DB5-E4F03390B74D}" presName="node" presStyleLbl="node1" presStyleIdx="0" presStyleCnt="3" custScaleX="127786">
        <dgm:presLayoutVars>
          <dgm:bulletEnabled val="1"/>
        </dgm:presLayoutVars>
      </dgm:prSet>
      <dgm:spPr/>
    </dgm:pt>
    <dgm:pt modelId="{913F0F6D-3824-4629-A6A8-D2F394842A15}" type="pres">
      <dgm:prSet presAssocID="{B648419A-46D8-4925-BFE0-BB522C506992}" presName="spacerT" presStyleCnt="0"/>
      <dgm:spPr/>
    </dgm:pt>
    <dgm:pt modelId="{0893ADB6-F7F8-4420-8962-38EA85661553}" type="pres">
      <dgm:prSet presAssocID="{B648419A-46D8-4925-BFE0-BB522C506992}" presName="sibTrans" presStyleLbl="sibTrans2D1" presStyleIdx="0" presStyleCnt="2"/>
      <dgm:spPr/>
    </dgm:pt>
    <dgm:pt modelId="{8E6D5573-29F6-4B5F-97C7-A62712C2D952}" type="pres">
      <dgm:prSet presAssocID="{B648419A-46D8-4925-BFE0-BB522C506992}" presName="spacerB" presStyleCnt="0"/>
      <dgm:spPr/>
    </dgm:pt>
    <dgm:pt modelId="{0518C2B4-935A-410B-972C-9B75C10DC4B1}" type="pres">
      <dgm:prSet presAssocID="{FD1D9758-C68B-4012-9052-E54ADEEAE786}" presName="node" presStyleLbl="node1" presStyleIdx="1" presStyleCnt="3" custScaleX="136516">
        <dgm:presLayoutVars>
          <dgm:bulletEnabled val="1"/>
        </dgm:presLayoutVars>
      </dgm:prSet>
      <dgm:spPr/>
    </dgm:pt>
    <dgm:pt modelId="{424E8314-B894-43D3-9559-FEE7607A81E1}" type="pres">
      <dgm:prSet presAssocID="{F9190144-F4B1-4F70-A7DD-38D34074EA32}" presName="sibTransLast" presStyleLbl="sibTrans2D1" presStyleIdx="1" presStyleCnt="2"/>
      <dgm:spPr/>
    </dgm:pt>
    <dgm:pt modelId="{976497CC-CCBD-47D4-BB5C-24F2AC609FBE}" type="pres">
      <dgm:prSet presAssocID="{F9190144-F4B1-4F70-A7DD-38D34074EA32}" presName="connectorText" presStyleLbl="sibTrans2D1" presStyleIdx="1" presStyleCnt="2"/>
      <dgm:spPr/>
    </dgm:pt>
    <dgm:pt modelId="{CE2D408E-953D-4EF0-B8ED-F8F451A7538A}" type="pres">
      <dgm:prSet presAssocID="{F9190144-F4B1-4F70-A7DD-38D34074EA32}" presName="lastNode" presStyleLbl="node1" presStyleIdx="2" presStyleCnt="3" custScaleX="88825" custScaleY="90559">
        <dgm:presLayoutVars>
          <dgm:bulletEnabled val="1"/>
        </dgm:presLayoutVars>
      </dgm:prSet>
      <dgm:spPr/>
    </dgm:pt>
  </dgm:ptLst>
  <dgm:cxnLst>
    <dgm:cxn modelId="{6DE9132E-7E9A-4EB1-91DF-C47CB5EE59BF}" type="presOf" srcId="{FD1D9758-C68B-4012-9052-E54ADEEAE786}" destId="{0518C2B4-935A-410B-972C-9B75C10DC4B1}" srcOrd="0" destOrd="0" presId="urn:microsoft.com/office/officeart/2005/8/layout/equation2"/>
    <dgm:cxn modelId="{62DE1D5F-C996-4386-8845-DD095890DBEA}" srcId="{F9190144-F4B1-4F70-A7DD-38D34074EA32}" destId="{FF49FCA9-E1B5-404E-8DB5-E4F03390B74D}" srcOrd="0" destOrd="0" parTransId="{C8FB2E68-280A-4CEB-88FF-BD560A8CBB3D}" sibTransId="{B648419A-46D8-4925-BFE0-BB522C506992}"/>
    <dgm:cxn modelId="{0FB8C160-5DA7-41BC-B204-DCD3D0844258}" srcId="{F9190144-F4B1-4F70-A7DD-38D34074EA32}" destId="{FD1D9758-C68B-4012-9052-E54ADEEAE786}" srcOrd="1" destOrd="0" parTransId="{8FD66DE6-C7D5-49BD-A293-C3A9CBBE0379}" sibTransId="{081CE046-9F03-40B7-8BDB-8A39A15C3367}"/>
    <dgm:cxn modelId="{3A8A6D62-2C03-4AC0-A27E-AD7AF68F8C3E}" type="presOf" srcId="{F9190144-F4B1-4F70-A7DD-38D34074EA32}" destId="{C65C6935-569A-46EE-AEBC-2A1D26EE4519}" srcOrd="0" destOrd="0" presId="urn:microsoft.com/office/officeart/2005/8/layout/equation2"/>
    <dgm:cxn modelId="{AFF1FE65-A1DD-492F-A7EF-28012D7876FA}" type="presOf" srcId="{081CE046-9F03-40B7-8BDB-8A39A15C3367}" destId="{424E8314-B894-43D3-9559-FEE7607A81E1}" srcOrd="0" destOrd="0" presId="urn:microsoft.com/office/officeart/2005/8/layout/equation2"/>
    <dgm:cxn modelId="{6E398173-9F47-406D-B9F7-661A9F0FD623}" srcId="{F9190144-F4B1-4F70-A7DD-38D34074EA32}" destId="{97371A3E-577F-442A-885E-F708C900BFDD}" srcOrd="2" destOrd="0" parTransId="{1859B67E-1FE0-4813-BFA9-563296B37CFB}" sibTransId="{9AFAB046-37DA-4386-A364-9074FC396353}"/>
    <dgm:cxn modelId="{743E3BA2-C59C-4F4F-9C41-69932EB6726A}" type="presOf" srcId="{97371A3E-577F-442A-885E-F708C900BFDD}" destId="{CE2D408E-953D-4EF0-B8ED-F8F451A7538A}" srcOrd="0" destOrd="0" presId="urn:microsoft.com/office/officeart/2005/8/layout/equation2"/>
    <dgm:cxn modelId="{ECF7E5B0-1BEF-40D9-9D66-0377CB7397CF}" type="presOf" srcId="{FF49FCA9-E1B5-404E-8DB5-E4F03390B74D}" destId="{7F074AAA-8B3C-4D8F-AD77-182F1B5FAB59}" srcOrd="0" destOrd="0" presId="urn:microsoft.com/office/officeart/2005/8/layout/equation2"/>
    <dgm:cxn modelId="{4CC3F4B5-DDC4-4795-B146-C0A76E30E1BD}" type="presOf" srcId="{B648419A-46D8-4925-BFE0-BB522C506992}" destId="{0893ADB6-F7F8-4420-8962-38EA85661553}" srcOrd="0" destOrd="0" presId="urn:microsoft.com/office/officeart/2005/8/layout/equation2"/>
    <dgm:cxn modelId="{8B12ADC9-7182-4EB0-A018-E9C768EBA4E2}" type="presOf" srcId="{081CE046-9F03-40B7-8BDB-8A39A15C3367}" destId="{976497CC-CCBD-47D4-BB5C-24F2AC609FBE}" srcOrd="1" destOrd="0" presId="urn:microsoft.com/office/officeart/2005/8/layout/equation2"/>
    <dgm:cxn modelId="{EC586EF6-8C48-44D1-9607-D88913AD01BF}" type="presParOf" srcId="{C65C6935-569A-46EE-AEBC-2A1D26EE4519}" destId="{E845FF9C-EB4E-4C87-BC8C-1653DA0E1700}" srcOrd="0" destOrd="0" presId="urn:microsoft.com/office/officeart/2005/8/layout/equation2"/>
    <dgm:cxn modelId="{A314F140-D630-4106-A31E-7BBAF8E4B97F}" type="presParOf" srcId="{E845FF9C-EB4E-4C87-BC8C-1653DA0E1700}" destId="{7F074AAA-8B3C-4D8F-AD77-182F1B5FAB59}" srcOrd="0" destOrd="0" presId="urn:microsoft.com/office/officeart/2005/8/layout/equation2"/>
    <dgm:cxn modelId="{97D780CB-5018-4F67-BDFE-69B763651A74}" type="presParOf" srcId="{E845FF9C-EB4E-4C87-BC8C-1653DA0E1700}" destId="{913F0F6D-3824-4629-A6A8-D2F394842A15}" srcOrd="1" destOrd="0" presId="urn:microsoft.com/office/officeart/2005/8/layout/equation2"/>
    <dgm:cxn modelId="{A893CE44-7E9C-483A-A0D6-C649B776EC15}" type="presParOf" srcId="{E845FF9C-EB4E-4C87-BC8C-1653DA0E1700}" destId="{0893ADB6-F7F8-4420-8962-38EA85661553}" srcOrd="2" destOrd="0" presId="urn:microsoft.com/office/officeart/2005/8/layout/equation2"/>
    <dgm:cxn modelId="{8507DD93-42D1-471F-B640-2708F846868A}" type="presParOf" srcId="{E845FF9C-EB4E-4C87-BC8C-1653DA0E1700}" destId="{8E6D5573-29F6-4B5F-97C7-A62712C2D952}" srcOrd="3" destOrd="0" presId="urn:microsoft.com/office/officeart/2005/8/layout/equation2"/>
    <dgm:cxn modelId="{030F8719-AD72-4FFE-86EB-D919D286C7B6}" type="presParOf" srcId="{E845FF9C-EB4E-4C87-BC8C-1653DA0E1700}" destId="{0518C2B4-935A-410B-972C-9B75C10DC4B1}" srcOrd="4" destOrd="0" presId="urn:microsoft.com/office/officeart/2005/8/layout/equation2"/>
    <dgm:cxn modelId="{C76DE39C-1547-4429-A0A4-571AAE941FD1}" type="presParOf" srcId="{C65C6935-569A-46EE-AEBC-2A1D26EE4519}" destId="{424E8314-B894-43D3-9559-FEE7607A81E1}" srcOrd="1" destOrd="0" presId="urn:microsoft.com/office/officeart/2005/8/layout/equation2"/>
    <dgm:cxn modelId="{C18AD35B-348C-48ED-8CA3-219D378DDA84}" type="presParOf" srcId="{424E8314-B894-43D3-9559-FEE7607A81E1}" destId="{976497CC-CCBD-47D4-BB5C-24F2AC609FBE}" srcOrd="0" destOrd="0" presId="urn:microsoft.com/office/officeart/2005/8/layout/equation2"/>
    <dgm:cxn modelId="{9AD632FA-8A06-4F82-A4BB-1F3F8E61E66D}" type="presParOf" srcId="{C65C6935-569A-46EE-AEBC-2A1D26EE4519}" destId="{CE2D408E-953D-4EF0-B8ED-F8F451A7538A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074AAA-8B3C-4D8F-AD77-182F1B5FAB59}">
      <dsp:nvSpPr>
        <dsp:cNvPr id="0" name=""/>
        <dsp:cNvSpPr/>
      </dsp:nvSpPr>
      <dsp:spPr>
        <a:xfrm>
          <a:off x="1100799" y="1137"/>
          <a:ext cx="2107876" cy="16495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 dirty="0"/>
            <a:t>770 heures                (22 semaines) de formation théorique </a:t>
          </a:r>
          <a:endParaRPr lang="fr-FR" sz="1900" kern="1200" dirty="0"/>
        </a:p>
      </dsp:txBody>
      <dsp:txXfrm>
        <a:off x="1409490" y="242706"/>
        <a:ext cx="1490494" cy="1166398"/>
      </dsp:txXfrm>
    </dsp:sp>
    <dsp:sp modelId="{0893ADB6-F7F8-4420-8962-38EA85661553}">
      <dsp:nvSpPr>
        <dsp:cNvPr id="0" name=""/>
        <dsp:cNvSpPr/>
      </dsp:nvSpPr>
      <dsp:spPr>
        <a:xfrm>
          <a:off x="1676372" y="1784615"/>
          <a:ext cx="956731" cy="956731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600" kern="1200"/>
        </a:p>
      </dsp:txBody>
      <dsp:txXfrm>
        <a:off x="1803187" y="2150469"/>
        <a:ext cx="703101" cy="225023"/>
      </dsp:txXfrm>
    </dsp:sp>
    <dsp:sp modelId="{0518C2B4-935A-410B-972C-9B75C10DC4B1}">
      <dsp:nvSpPr>
        <dsp:cNvPr id="0" name=""/>
        <dsp:cNvSpPr/>
      </dsp:nvSpPr>
      <dsp:spPr>
        <a:xfrm>
          <a:off x="1028797" y="2875289"/>
          <a:ext cx="2251881" cy="16495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 dirty="0"/>
            <a:t>770 heures   (22 semaines) de formation clinique</a:t>
          </a:r>
          <a:endParaRPr lang="fr-FR" sz="1900" kern="1200" dirty="0"/>
        </a:p>
      </dsp:txBody>
      <dsp:txXfrm>
        <a:off x="1358577" y="3116858"/>
        <a:ext cx="1592321" cy="1166398"/>
      </dsp:txXfrm>
    </dsp:sp>
    <dsp:sp modelId="{424E8314-B894-43D3-9559-FEE7607A81E1}">
      <dsp:nvSpPr>
        <dsp:cNvPr id="0" name=""/>
        <dsp:cNvSpPr/>
      </dsp:nvSpPr>
      <dsp:spPr>
        <a:xfrm>
          <a:off x="3528109" y="1956167"/>
          <a:ext cx="524552" cy="6136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600" kern="1200"/>
        </a:p>
      </dsp:txBody>
      <dsp:txXfrm>
        <a:off x="3528109" y="2078892"/>
        <a:ext cx="367186" cy="368177"/>
      </dsp:txXfrm>
    </dsp:sp>
    <dsp:sp modelId="{CE2D408E-953D-4EF0-B8ED-F8F451A7538A}">
      <dsp:nvSpPr>
        <dsp:cNvPr id="0" name=""/>
        <dsp:cNvSpPr/>
      </dsp:nvSpPr>
      <dsp:spPr>
        <a:xfrm>
          <a:off x="4270400" y="769177"/>
          <a:ext cx="2930401" cy="29876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1540 heures    44 semaines</a:t>
          </a:r>
        </a:p>
      </dsp:txBody>
      <dsp:txXfrm>
        <a:off x="4699547" y="1206702"/>
        <a:ext cx="2072107" cy="21125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D5F07C-8E3C-40C7-82B7-6D3F1DD9289C}" type="datetimeFigureOut">
              <a:rPr lang="fr-FR" smtClean="0"/>
              <a:pPr/>
              <a:t>04/02/2026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B76F1-650A-4DC6-B8CE-638677FEF42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33126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30757" y="645403"/>
            <a:ext cx="7773888" cy="1470025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D81E05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27781" y="2420888"/>
            <a:ext cx="7776864" cy="1368152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rgbClr val="0038A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3647728" y="6128152"/>
            <a:ext cx="2844800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04/02/2026</a:t>
            </a:fld>
            <a:endParaRPr lang="fr-FR"/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auto">
          <a:xfrm>
            <a:off x="-1" y="0"/>
            <a:ext cx="25200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4DA2194-AE46-4AB8-BD6B-5CB4980766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192" y="3997123"/>
            <a:ext cx="3994041" cy="27454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D30AE2-28C7-4886-9593-FA7BD51B1C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4" y="188640"/>
            <a:ext cx="2449309" cy="165618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EBDD190-E226-4FB9-86F1-CCD3DCB3FE5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56" y="5864845"/>
            <a:ext cx="2274483" cy="5266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31504" y="1600203"/>
            <a:ext cx="9950896" cy="4525963"/>
          </a:xfrm>
        </p:spPr>
        <p:txBody>
          <a:bodyPr/>
          <a:lstStyle>
            <a:lvl1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631504" y="274638"/>
            <a:ext cx="9950896" cy="1143000"/>
          </a:xfrm>
        </p:spPr>
        <p:txBody>
          <a:bodyPr>
            <a:normAutofit/>
          </a:bodyPr>
          <a:lstStyle>
            <a:lvl1pPr>
              <a:defRPr sz="28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>
          <a:xfrm>
            <a:off x="1271464" y="6356353"/>
            <a:ext cx="2182936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04/02/2026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6" name="Rectangle 4"/>
          <p:cNvSpPr>
            <a:spLocks noChangeArrowheads="1"/>
          </p:cNvSpPr>
          <p:nvPr userDrawn="1"/>
        </p:nvSpPr>
        <p:spPr bwMode="auto">
          <a:xfrm>
            <a:off x="0" y="0"/>
            <a:ext cx="12573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7AA7CC-C0AE-478F-9BFB-79F5217D29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6" y="274638"/>
            <a:ext cx="1136347" cy="7683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gradFill>
          <a:gsLst>
            <a:gs pos="0">
              <a:srgbClr val="BAD800"/>
            </a:gs>
            <a:gs pos="3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 userDrawn="1"/>
        </p:nvSpPr>
        <p:spPr bwMode="auto">
          <a:xfrm rot="16200000">
            <a:off x="5965676" y="631676"/>
            <a:ext cx="260648" cy="12192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3356995"/>
            <a:ext cx="10363200" cy="1362075"/>
          </a:xfrm>
        </p:spPr>
        <p:txBody>
          <a:bodyPr anchor="t">
            <a:normAutofit/>
          </a:bodyPr>
          <a:lstStyle>
            <a:lvl1pPr algn="l">
              <a:defRPr sz="2800" b="1" cap="all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14400" y="1772819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237312"/>
            <a:ext cx="2844800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04/02/2026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237312"/>
            <a:ext cx="3860800" cy="365125"/>
          </a:xfrm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15480" y="274638"/>
            <a:ext cx="10166920" cy="1143000"/>
          </a:xfrm>
        </p:spPr>
        <p:txBody>
          <a:bodyPr>
            <a:normAutofit/>
          </a:bodyPr>
          <a:lstStyle>
            <a:lvl1pPr>
              <a:defRPr sz="28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15480" y="1600203"/>
            <a:ext cx="511256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744072" y="1600203"/>
            <a:ext cx="483832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271464" y="6356353"/>
            <a:ext cx="2182936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04/02/2026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5E3B6614-6E25-4E32-A355-EE2D50D0E04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573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067A5F3-A5D6-4290-B016-D05AAD7683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6" y="274638"/>
            <a:ext cx="1136347" cy="7683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271464" y="6356353"/>
            <a:ext cx="2182936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04/02/2026</a:t>
            </a:fld>
            <a:endParaRPr lang="fr-FR"/>
          </a:p>
        </p:txBody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415480" y="274638"/>
            <a:ext cx="10166920" cy="1143000"/>
          </a:xfrm>
        </p:spPr>
        <p:txBody>
          <a:bodyPr>
            <a:normAutofit/>
          </a:bodyPr>
          <a:lstStyle>
            <a:lvl1pPr>
              <a:defRPr sz="28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72E19FAD-5A08-41F6-BAD9-557C076022F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573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297FED8-5536-4DF4-823E-BD7C12A64C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6" y="274638"/>
            <a:ext cx="1136347" cy="7683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3672" y="273050"/>
            <a:ext cx="3287014" cy="1162050"/>
          </a:xfrm>
        </p:spPr>
        <p:txBody>
          <a:bodyPr anchor="b"/>
          <a:lstStyle>
            <a:lvl1pPr algn="l">
              <a:defRPr sz="20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33672" y="1435103"/>
            <a:ext cx="328701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271464" y="6356353"/>
            <a:ext cx="2182936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04/02/2026</a:t>
            </a:fld>
            <a:endParaRPr lang="fr-FR"/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F05CEC2E-DFD2-48B7-80C9-033C4DA1D8B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573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43DC812-4FD0-4E4D-BBF5-53A1DAD35E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6" y="274638"/>
            <a:ext cx="1136347" cy="7683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>
            <a:normAutofit/>
          </a:bodyPr>
          <a:lstStyle>
            <a:lvl1pPr algn="l">
              <a:defRPr sz="2000" b="1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271464" y="6356353"/>
            <a:ext cx="2182935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04/02/2026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0D61DAA3-8871-4C7A-ADAD-46B0835C29C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57300" cy="6858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DB3DED5-22DC-461D-B1C9-6B043748D4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6" y="274638"/>
            <a:ext cx="1136347" cy="7683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bg>
      <p:bgPr>
        <a:gradFill>
          <a:gsLst>
            <a:gs pos="0">
              <a:srgbClr val="BAD800"/>
            </a:gs>
            <a:gs pos="3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 userDrawn="1"/>
        </p:nvSpPr>
        <p:spPr bwMode="auto">
          <a:xfrm rot="16200000">
            <a:off x="5965676" y="631676"/>
            <a:ext cx="260648" cy="12192000"/>
          </a:xfrm>
          <a:prstGeom prst="rect">
            <a:avLst/>
          </a:prstGeom>
          <a:solidFill>
            <a:srgbClr val="BAD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180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609600" y="6237312"/>
            <a:ext cx="2844800" cy="365125"/>
          </a:xfrm>
        </p:spPr>
        <p:txBody>
          <a:bodyPr/>
          <a:lstStyle/>
          <a:p>
            <a:fld id="{C2C05275-831A-4AB0-A2AD-A5D8AD489143}" type="datetimeFigureOut">
              <a:rPr lang="fr-FR" smtClean="0"/>
              <a:pPr/>
              <a:t>04/02/2026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165600" y="6237312"/>
            <a:ext cx="3860800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737600" y="6237312"/>
            <a:ext cx="2844800" cy="365125"/>
          </a:xfrm>
        </p:spPr>
        <p:txBody>
          <a:bodyPr/>
          <a:lstStyle/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1219200" y="1917606"/>
            <a:ext cx="10363200" cy="1362075"/>
          </a:xfrm>
        </p:spPr>
        <p:txBody>
          <a:bodyPr anchor="t">
            <a:normAutofit/>
          </a:bodyPr>
          <a:lstStyle>
            <a:lvl1pPr algn="l">
              <a:defRPr sz="2800" b="1" cap="all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2523440-0BFA-4330-A18D-EE0D6878C8B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858" y="4347027"/>
            <a:ext cx="3031984" cy="6996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01DFD73-59CC-4B3B-9373-AEBFCD64CE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9" y="3353265"/>
            <a:ext cx="3744416" cy="257384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05275-831A-4AB0-A2AD-A5D8AD489143}" type="datetimeFigureOut">
              <a:rPr lang="fr-FR" smtClean="0"/>
              <a:pPr/>
              <a:t>04/02/2026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72675-557D-45C9-B4F2-348A4F4205F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6" r:id="rId6"/>
    <p:sldLayoutId id="2147483657" r:id="rId7"/>
    <p:sldLayoutId id="2147483655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rgbClr val="0038A8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359696" y="548680"/>
            <a:ext cx="7773888" cy="3384376"/>
          </a:xfrm>
        </p:spPr>
        <p:txBody>
          <a:bodyPr/>
          <a:lstStyle/>
          <a:p>
            <a:r>
              <a:rPr lang="fr-FR" dirty="0"/>
              <a:t>La formation aide-soignante 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0321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454E38A-F38F-45E0-96A3-A09CBC6F9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/>
              <a:t>Obtenir le Diplôme d’Etat Aide-Soignant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BED88263-557A-42FD-90EE-4F886073D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 de la formation</a:t>
            </a:r>
          </a:p>
        </p:txBody>
      </p:sp>
    </p:spTree>
    <p:extLst>
      <p:ext uri="{BB962C8B-B14F-4D97-AF65-F5344CB8AC3E}">
        <p14:creationId xmlns:p14="http://schemas.microsoft.com/office/powerpoint/2010/main" val="1705476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>
            <a:extLst>
              <a:ext uri="{FF2B5EF4-FFF2-40B4-BE49-F238E27FC236}">
                <a16:creationId xmlns:a16="http://schemas.microsoft.com/office/drawing/2014/main" id="{84AF4501-35FB-4F55-861F-B8FDCE89CDB8}"/>
              </a:ext>
            </a:extLst>
          </p:cNvPr>
          <p:cNvSpPr txBox="1">
            <a:spLocks/>
          </p:cNvSpPr>
          <p:nvPr/>
        </p:nvSpPr>
        <p:spPr>
          <a:xfrm>
            <a:off x="1199456" y="332656"/>
            <a:ext cx="109925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0038A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Définition du métier et les missions associées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82828BBD-CBB9-4AAC-9D42-3F2A3AF90CFE}"/>
              </a:ext>
            </a:extLst>
          </p:cNvPr>
          <p:cNvSpPr txBox="1">
            <a:spLocks/>
          </p:cNvSpPr>
          <p:nvPr/>
        </p:nvSpPr>
        <p:spPr>
          <a:xfrm>
            <a:off x="1631504" y="1600203"/>
            <a:ext cx="9950896" cy="45259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2800" u="sng" dirty="0">
                <a:solidFill>
                  <a:prstClr val="black"/>
                </a:solidFill>
              </a:rPr>
              <a:t>Profession valorisée </a:t>
            </a:r>
            <a:r>
              <a:rPr lang="fr-FR" sz="2800" dirty="0">
                <a:solidFill>
                  <a:prstClr val="black"/>
                </a:solidFill>
              </a:rPr>
              <a:t>: </a:t>
            </a:r>
          </a:p>
          <a:p>
            <a:pPr marL="0" indent="0">
              <a:buFont typeface="Arial" pitchFamily="34" charset="0"/>
              <a:buNone/>
            </a:pPr>
            <a:endParaRPr lang="fr-FR" dirty="0">
              <a:solidFill>
                <a:prstClr val="black"/>
              </a:solidFill>
            </a:endParaRPr>
          </a:p>
          <a:p>
            <a:pPr marL="0" indent="0" algn="just">
              <a:spcBef>
                <a:spcPts val="0"/>
              </a:spcBef>
              <a:buFont typeface="Arial" pitchFamily="34" charset="0"/>
              <a:buNone/>
            </a:pPr>
            <a:r>
              <a:rPr lang="fr-FR" sz="2800" dirty="0">
                <a:solidFill>
                  <a:prstClr val="black"/>
                </a:solidFill>
              </a:rPr>
              <a:t>«</a:t>
            </a:r>
            <a:r>
              <a:rPr lang="fr-FR" sz="2800" i="1" dirty="0">
                <a:solidFill>
                  <a:prstClr val="black"/>
                </a:solidFill>
              </a:rPr>
              <a:t> En tant que professionnel de santé, l’aide-soignant est habilité à dispenser </a:t>
            </a:r>
            <a:r>
              <a:rPr lang="fr-FR" sz="2800" b="1" i="1" dirty="0">
                <a:solidFill>
                  <a:srgbClr val="0070C0"/>
                </a:solidFill>
              </a:rPr>
              <a:t>des soins de la vie quotidienne </a:t>
            </a:r>
            <a:r>
              <a:rPr lang="fr-FR" sz="2800" i="1" dirty="0">
                <a:solidFill>
                  <a:srgbClr val="0070C0"/>
                </a:solidFill>
              </a:rPr>
              <a:t>ou </a:t>
            </a:r>
            <a:r>
              <a:rPr lang="fr-FR" sz="2800" b="1" i="1" dirty="0">
                <a:solidFill>
                  <a:srgbClr val="0070C0"/>
                </a:solidFill>
              </a:rPr>
              <a:t>des soins aigus </a:t>
            </a:r>
            <a:r>
              <a:rPr lang="fr-FR" sz="2800" i="1" dirty="0">
                <a:solidFill>
                  <a:prstClr val="black"/>
                </a:solidFill>
              </a:rPr>
              <a:t>pour préserver et restaurer la continuité de la vie, le bien-être et l’autonomie de la personne dans le cadre du rôle propre de l’infirmier, en collaboration avec lui et </a:t>
            </a:r>
            <a:r>
              <a:rPr lang="fr-FR" sz="2800" b="1" i="1" dirty="0">
                <a:solidFill>
                  <a:srgbClr val="0070C0"/>
                </a:solidFill>
              </a:rPr>
              <a:t>dans le cadre d’une responsabilité partagée.</a:t>
            </a:r>
            <a:r>
              <a:rPr lang="fr-FR" sz="2800" b="1" i="1" dirty="0">
                <a:solidFill>
                  <a:srgbClr val="FF0000"/>
                </a:solidFill>
              </a:rPr>
              <a:t> </a:t>
            </a:r>
            <a:r>
              <a:rPr lang="fr-FR" sz="2800" dirty="0">
                <a:solidFill>
                  <a:prstClr val="black"/>
                </a:solidFill>
              </a:rPr>
              <a:t>»</a:t>
            </a:r>
            <a:r>
              <a:rPr lang="fr-FR" sz="1800" baseline="30000" dirty="0">
                <a:solidFill>
                  <a:prstClr val="black"/>
                </a:solidFill>
              </a:rPr>
              <a:t>(1)</a:t>
            </a:r>
            <a:br>
              <a:rPr lang="fr-FR" dirty="0">
                <a:solidFill>
                  <a:prstClr val="black"/>
                </a:solidFill>
              </a:rPr>
            </a:br>
            <a:endParaRPr lang="fr-FR" dirty="0">
              <a:solidFill>
                <a:prstClr val="black"/>
              </a:solidFill>
            </a:endParaRPr>
          </a:p>
          <a:p>
            <a:pPr marL="0" indent="0" algn="just">
              <a:buFont typeface="Arial" pitchFamily="34" charset="0"/>
              <a:buNone/>
            </a:pPr>
            <a:r>
              <a:rPr lang="fr-FR" sz="900" dirty="0">
                <a:solidFill>
                  <a:prstClr val="black"/>
                </a:solidFill>
              </a:rPr>
              <a:t>(1)Recueil des principaux textes relatifs à la formation conduisant au Diplôme d’Etat- Arrêté du 10 juin 2021</a:t>
            </a:r>
          </a:p>
          <a:p>
            <a:pPr marL="0" indent="0">
              <a:buFont typeface="Arial" pitchFamily="34" charset="0"/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0619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>
            <a:extLst>
              <a:ext uri="{FF2B5EF4-FFF2-40B4-BE49-F238E27FC236}">
                <a16:creationId xmlns:a16="http://schemas.microsoft.com/office/drawing/2014/main" id="{85C93C1F-89EC-49E3-9B46-D16F20ACA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792" y="634678"/>
            <a:ext cx="10992544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Connaissances et aptitudes attendues pour suivre la formation</a:t>
            </a:r>
            <a:br>
              <a:rPr lang="fr-FR" dirty="0"/>
            </a:br>
            <a:r>
              <a:rPr lang="fr-FR" sz="1300" i="1" dirty="0"/>
              <a:t>(arrêté du 7 avril 2020 modifié relatif aux modalités d’admission aux formation conduisant aux diplôme d’état d’aide-soignant)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C41051A5-3428-4477-A5A1-C737089C0513}"/>
              </a:ext>
            </a:extLst>
          </p:cNvPr>
          <p:cNvSpPr txBox="1">
            <a:spLocks/>
          </p:cNvSpPr>
          <p:nvPr/>
        </p:nvSpPr>
        <p:spPr>
          <a:xfrm>
            <a:off x="1318792" y="2348880"/>
            <a:ext cx="10873208" cy="368639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spcBef>
                <a:spcPts val="1200"/>
              </a:spcBef>
              <a:spcAft>
                <a:spcPts val="1200"/>
              </a:spcAft>
            </a:pPr>
            <a:r>
              <a:rPr lang="fr-FR" sz="2400" i="1" dirty="0"/>
              <a:t>« Intérêt pour le domaine de l’accompagnement et de l’aide à la personne notamment en situation de vulnérabilité</a:t>
            </a:r>
          </a:p>
          <a:p>
            <a:pPr marL="0" algn="just">
              <a:spcBef>
                <a:spcPts val="1200"/>
              </a:spcBef>
              <a:spcAft>
                <a:spcPts val="1200"/>
              </a:spcAft>
            </a:pPr>
            <a:r>
              <a:rPr lang="fr-FR" sz="2400" i="1" dirty="0"/>
              <a:t>Qualités humaines et capacités relationnelles</a:t>
            </a:r>
          </a:p>
          <a:p>
            <a:pPr marL="0" algn="just">
              <a:spcBef>
                <a:spcPts val="1200"/>
              </a:spcBef>
              <a:spcAft>
                <a:spcPts val="1200"/>
              </a:spcAft>
            </a:pPr>
            <a:r>
              <a:rPr lang="fr-FR" sz="2400" i="1" dirty="0"/>
              <a:t>Aptitudes en matière d’expression écrite, orale</a:t>
            </a:r>
          </a:p>
          <a:p>
            <a:pPr marL="0" algn="just">
              <a:spcBef>
                <a:spcPts val="1200"/>
              </a:spcBef>
              <a:spcAft>
                <a:spcPts val="1200"/>
              </a:spcAft>
            </a:pPr>
            <a:r>
              <a:rPr lang="fr-FR" sz="2400" i="1" dirty="0"/>
              <a:t>Capacités d’analyse et maîtrise des bases de l’arithmétique</a:t>
            </a:r>
          </a:p>
          <a:p>
            <a:pPr marL="0" algn="just">
              <a:spcBef>
                <a:spcPts val="1200"/>
              </a:spcBef>
              <a:spcAft>
                <a:spcPts val="1200"/>
              </a:spcAft>
            </a:pPr>
            <a:r>
              <a:rPr lang="fr-FR" sz="2400" i="1" dirty="0"/>
              <a:t>Capacités organisationnelles »</a:t>
            </a:r>
          </a:p>
        </p:txBody>
      </p:sp>
    </p:spTree>
    <p:extLst>
      <p:ext uri="{BB962C8B-B14F-4D97-AF65-F5344CB8AC3E}">
        <p14:creationId xmlns:p14="http://schemas.microsoft.com/office/powerpoint/2010/main" val="1669790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>
            <a:extLst>
              <a:ext uri="{FF2B5EF4-FFF2-40B4-BE49-F238E27FC236}">
                <a16:creationId xmlns:a16="http://schemas.microsoft.com/office/drawing/2014/main" id="{E96FCDCD-63B5-458E-8EDC-B4D91FE2793B}"/>
              </a:ext>
            </a:extLst>
          </p:cNvPr>
          <p:cNvSpPr txBox="1">
            <a:spLocks/>
          </p:cNvSpPr>
          <p:nvPr/>
        </p:nvSpPr>
        <p:spPr>
          <a:xfrm>
            <a:off x="1196508" y="10590"/>
            <a:ext cx="10995491" cy="1186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0038A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Prérequis et modalités d’accès à la formation</a:t>
            </a:r>
          </a:p>
        </p:txBody>
      </p:sp>
      <p:sp>
        <p:nvSpPr>
          <p:cNvPr id="5" name="Titre 2">
            <a:extLst>
              <a:ext uri="{FF2B5EF4-FFF2-40B4-BE49-F238E27FC236}">
                <a16:creationId xmlns:a16="http://schemas.microsoft.com/office/drawing/2014/main" id="{4D9D8F19-89E7-4763-B1B9-FDFFC6BC7935}"/>
              </a:ext>
            </a:extLst>
          </p:cNvPr>
          <p:cNvSpPr txBox="1">
            <a:spLocks/>
          </p:cNvSpPr>
          <p:nvPr/>
        </p:nvSpPr>
        <p:spPr>
          <a:xfrm>
            <a:off x="1717333" y="1057300"/>
            <a:ext cx="9950896" cy="1075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0038A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sz="2600" u="sng" dirty="0"/>
              <a:t>Prérequis</a:t>
            </a:r>
          </a:p>
          <a:p>
            <a:r>
              <a:rPr lang="fr-FR" sz="2200" b="0" dirty="0">
                <a:solidFill>
                  <a:schemeClr val="tx1"/>
                </a:solidFill>
              </a:rPr>
              <a:t>Avoir 17 ans au moins à la date d’entrée en formation</a:t>
            </a:r>
          </a:p>
          <a:p>
            <a:endParaRPr lang="fr-FR" sz="2600" u="sng" dirty="0"/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6327D7AA-4A02-42B5-8847-2AE693AB5D00}"/>
              </a:ext>
            </a:extLst>
          </p:cNvPr>
          <p:cNvSpPr txBox="1">
            <a:spLocks/>
          </p:cNvSpPr>
          <p:nvPr/>
        </p:nvSpPr>
        <p:spPr>
          <a:xfrm>
            <a:off x="1271463" y="2924944"/>
            <a:ext cx="10917589" cy="3802434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fr-FR" sz="2200" b="1" dirty="0"/>
              <a:t>Sélection sur la base d’un dossier et d’un entretien réalisé </a:t>
            </a:r>
            <a:r>
              <a:rPr lang="fr-FR" sz="2200" b="1" i="1" dirty="0"/>
              <a:t>par un binôme d’évaluateurs </a:t>
            </a:r>
            <a:r>
              <a:rPr lang="fr-FR" sz="2200" i="1" dirty="0"/>
              <a:t>(1 formateur et 1 aide-soignant en activité). </a:t>
            </a:r>
          </a:p>
          <a:p>
            <a:pPr marL="0" indent="0" algn="just">
              <a:buFont typeface="Arial" pitchFamily="34" charset="0"/>
              <a:buNone/>
            </a:pPr>
            <a:endParaRPr lang="fr-FR" sz="2400" i="1" dirty="0">
              <a:solidFill>
                <a:srgbClr val="0070C0"/>
              </a:solidFill>
              <a:highlight>
                <a:srgbClr val="FFFF00"/>
              </a:highlight>
            </a:endParaRPr>
          </a:p>
          <a:p>
            <a:pPr marL="0" indent="0" algn="ctr">
              <a:spcBef>
                <a:spcPct val="0"/>
              </a:spcBef>
              <a:buFont typeface="Arial" pitchFamily="34" charset="0"/>
              <a:buNone/>
            </a:pPr>
            <a:r>
              <a:rPr lang="fr-FR" sz="2600" b="1" u="sng" dirty="0">
                <a:solidFill>
                  <a:srgbClr val="0038A8"/>
                </a:solidFill>
              </a:rPr>
              <a:t>Dispense de sélection</a:t>
            </a:r>
          </a:p>
          <a:p>
            <a:pPr marL="0" indent="0" algn="ctr">
              <a:spcBef>
                <a:spcPct val="0"/>
              </a:spcBef>
              <a:buFont typeface="Arial" pitchFamily="34" charset="0"/>
              <a:buNone/>
            </a:pPr>
            <a:endParaRPr lang="fr-FR" sz="2400" b="1" u="sng" dirty="0">
              <a:solidFill>
                <a:srgbClr val="0038A8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fr-FR" sz="1600" dirty="0"/>
              <a:t>Sont dispensés de l’épreuve de sélection, les agents des services hospitaliers qualifiés de la fonction publique hospitalière et les agents de service :</a:t>
            </a:r>
          </a:p>
          <a:p>
            <a:pPr marL="0" indent="0">
              <a:buFont typeface="Arial" pitchFamily="34" charset="0"/>
              <a:buNone/>
            </a:pPr>
            <a:r>
              <a:rPr lang="fr-FR" sz="1600" dirty="0"/>
              <a:t>Justifiant d’une ancienneté de services cumulée d’au moins un an en équivalent temps plein, effectués au sein d’un ou plusieurs établissements sanitaires et médico-sociaux des secteurs public et privé ou dans des services d’accompagnement et d’aide au domicile des personnes ;</a:t>
            </a:r>
            <a:br>
              <a:rPr lang="fr-FR" sz="1600" dirty="0"/>
            </a:br>
            <a:r>
              <a:rPr lang="fr-FR" sz="1600" dirty="0"/>
              <a:t>ou justifiant à la fois du suivi de la formation continue de soixante-dix heures relative à la participation aux soins d’hygiène, de confort et de bien-être de la personne âgée et d’une ancienneté de services cumulée d’au moins six mois en équivalent temps plein, effectués au sein d’un ou plusieurs établissements sanitaires et médico-sociaux des secteurs public et privé ou dans des services d’accompagnement et d’aide au domicile des personnes.</a:t>
            </a:r>
          </a:p>
          <a:p>
            <a:pPr marL="0" indent="0" algn="ctr">
              <a:buFont typeface="Arial" pitchFamily="34" charset="0"/>
              <a:buNone/>
            </a:pP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55DF64-F9D9-4E01-B0F0-4F55D0FF2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904" y="1921396"/>
            <a:ext cx="9949534" cy="114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621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>
            <a:extLst>
              <a:ext uri="{FF2B5EF4-FFF2-40B4-BE49-F238E27FC236}">
                <a16:creationId xmlns:a16="http://schemas.microsoft.com/office/drawing/2014/main" id="{49A6FEF6-9EDC-4F8C-A078-18692A3D9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20" y="1484784"/>
            <a:ext cx="9505056" cy="3168352"/>
          </a:xfrm>
        </p:spPr>
        <p:txBody>
          <a:bodyPr>
            <a:normAutofit/>
          </a:bodyPr>
          <a:lstStyle/>
          <a:p>
            <a:r>
              <a:rPr lang="fr-FR" sz="3600" dirty="0">
                <a:solidFill>
                  <a:schemeClr val="tx1"/>
                </a:solidFill>
              </a:rPr>
              <a:t>Retrouvez toutes les informations nécessaires à la sélection (calendrier, dossiers, etc…) dans la rubrique :</a:t>
            </a:r>
            <a:br>
              <a:rPr lang="fr-FR" sz="3600" dirty="0">
                <a:solidFill>
                  <a:schemeClr val="tx1"/>
                </a:solidFill>
              </a:rPr>
            </a:br>
            <a:r>
              <a:rPr lang="fr-FR" sz="3600" dirty="0" err="1">
                <a:solidFill>
                  <a:schemeClr val="tx1"/>
                </a:solidFill>
              </a:rPr>
              <a:t>Aide-soignant·e</a:t>
            </a:r>
            <a:r>
              <a:rPr lang="fr-FR" sz="3600" dirty="0">
                <a:solidFill>
                  <a:schemeClr val="tx1"/>
                </a:solidFill>
              </a:rPr>
              <a:t> &lt; Sélection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AC630F51-1EC4-4F39-B023-9CA5E34CC6BB}"/>
              </a:ext>
            </a:extLst>
          </p:cNvPr>
          <p:cNvSpPr txBox="1">
            <a:spLocks/>
          </p:cNvSpPr>
          <p:nvPr/>
        </p:nvSpPr>
        <p:spPr>
          <a:xfrm>
            <a:off x="1199456" y="1417639"/>
            <a:ext cx="10992544" cy="544036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393066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A03C5B9-02AE-4088-8BB2-B5CA03C5B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950" y="274638"/>
            <a:ext cx="9950450" cy="1143000"/>
          </a:xfrm>
        </p:spPr>
        <p:txBody>
          <a:bodyPr/>
          <a:lstStyle/>
          <a:p>
            <a:r>
              <a:rPr lang="fr-FR" i="1" dirty="0">
                <a:solidFill>
                  <a:schemeClr val="accent1"/>
                </a:solidFill>
              </a:rPr>
              <a:t>Formation aide-soignante</a:t>
            </a:r>
            <a:endParaRPr lang="fr-FR" dirty="0"/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56D2662D-809F-44AC-85D3-92DFB92F2820}"/>
              </a:ext>
            </a:extLst>
          </p:cNvPr>
          <p:cNvSpPr txBox="1">
            <a:spLocks/>
          </p:cNvSpPr>
          <p:nvPr/>
        </p:nvSpPr>
        <p:spPr>
          <a:xfrm>
            <a:off x="1631950" y="1600200"/>
            <a:ext cx="995045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Arial" pitchFamily="34" charset="0"/>
              <a:buNone/>
            </a:pPr>
            <a:r>
              <a:rPr lang="fr-FR" sz="2800" b="1" i="1" dirty="0">
                <a:solidFill>
                  <a:schemeClr val="accent1"/>
                </a:solidFill>
              </a:rPr>
              <a:t>Rentrée en janvier</a:t>
            </a:r>
            <a:endParaRPr lang="fr-FR" dirty="0"/>
          </a:p>
        </p:txBody>
      </p:sp>
      <p:sp>
        <p:nvSpPr>
          <p:cNvPr id="5" name="Double vague 4">
            <a:extLst>
              <a:ext uri="{FF2B5EF4-FFF2-40B4-BE49-F238E27FC236}">
                <a16:creationId xmlns:a16="http://schemas.microsoft.com/office/drawing/2014/main" id="{5A708BF0-C573-4302-8249-4BE1EBA76DB7}"/>
              </a:ext>
            </a:extLst>
          </p:cNvPr>
          <p:cNvSpPr/>
          <p:nvPr/>
        </p:nvSpPr>
        <p:spPr>
          <a:xfrm>
            <a:off x="3474827" y="3429000"/>
            <a:ext cx="6264696" cy="1440160"/>
          </a:xfrm>
          <a:prstGeom prst="doubleWave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chemeClr val="accent1">
                    <a:lumMod val="75000"/>
                  </a:schemeClr>
                </a:solidFill>
              </a:rPr>
              <a:t>Quota de 51 élèves</a:t>
            </a:r>
          </a:p>
        </p:txBody>
      </p:sp>
    </p:spTree>
    <p:extLst>
      <p:ext uri="{BB962C8B-B14F-4D97-AF65-F5344CB8AC3E}">
        <p14:creationId xmlns:p14="http://schemas.microsoft.com/office/powerpoint/2010/main" val="2384868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>
            <a:extLst>
              <a:ext uri="{FF2B5EF4-FFF2-40B4-BE49-F238E27FC236}">
                <a16:creationId xmlns:a16="http://schemas.microsoft.com/office/drawing/2014/main" id="{B2AFF13B-9137-46A6-90FF-0F23EAE12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4" y="274638"/>
            <a:ext cx="9950896" cy="1143000"/>
          </a:xfrm>
        </p:spPr>
        <p:txBody>
          <a:bodyPr/>
          <a:lstStyle/>
          <a:p>
            <a:r>
              <a:rPr lang="fr-FR" dirty="0"/>
              <a:t>Durée et organisation de la formation pour un parcours complet</a:t>
            </a:r>
          </a:p>
        </p:txBody>
      </p:sp>
      <p:graphicFrame>
        <p:nvGraphicFramePr>
          <p:cNvPr id="3" name="Espace réservé du contenu 3">
            <a:extLst>
              <a:ext uri="{FF2B5EF4-FFF2-40B4-BE49-F238E27FC236}">
                <a16:creationId xmlns:a16="http://schemas.microsoft.com/office/drawing/2014/main" id="{7E5DC3B2-D182-4ABE-9706-C184EB795B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5034569"/>
              </p:ext>
            </p:extLst>
          </p:nvPr>
        </p:nvGraphicFramePr>
        <p:xfrm>
          <a:off x="3575720" y="1436635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485DA342-DD38-47A4-AE1B-9B1453BE1B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1504" y="2785896"/>
            <a:ext cx="2591025" cy="1713124"/>
          </a:xfrm>
          <a:prstGeom prst="rect">
            <a:avLst/>
          </a:prstGeom>
        </p:spPr>
      </p:pic>
      <p:sp>
        <p:nvSpPr>
          <p:cNvPr id="6" name="Titre 2">
            <a:extLst>
              <a:ext uri="{FF2B5EF4-FFF2-40B4-BE49-F238E27FC236}">
                <a16:creationId xmlns:a16="http://schemas.microsoft.com/office/drawing/2014/main" id="{81EC9A53-6573-45EC-A7C7-3CE8FCD5194B}"/>
              </a:ext>
            </a:extLst>
          </p:cNvPr>
          <p:cNvSpPr txBox="1">
            <a:spLocks/>
          </p:cNvSpPr>
          <p:nvPr/>
        </p:nvSpPr>
        <p:spPr>
          <a:xfrm>
            <a:off x="1271464" y="5848281"/>
            <a:ext cx="10801200" cy="954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0038A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 dirty="0"/>
              <a:t>Tarif : </a:t>
            </a:r>
            <a:r>
              <a:rPr lang="fr-FR" sz="2200" b="0" dirty="0">
                <a:solidFill>
                  <a:schemeClr val="tx1"/>
                </a:solidFill>
              </a:rPr>
              <a:t>Retrouvez toutes les informations nécessaires dans la rubrique </a:t>
            </a:r>
            <a:br>
              <a:rPr lang="fr-FR" sz="2200" b="0" dirty="0">
                <a:solidFill>
                  <a:schemeClr val="tx1"/>
                </a:solidFill>
              </a:rPr>
            </a:br>
            <a:r>
              <a:rPr lang="fr-FR" sz="2200" b="0" dirty="0" err="1">
                <a:solidFill>
                  <a:schemeClr val="tx1"/>
                </a:solidFill>
              </a:rPr>
              <a:t>Aide-soignant·e</a:t>
            </a:r>
            <a:r>
              <a:rPr lang="fr-FR" sz="2200" b="0" dirty="0">
                <a:solidFill>
                  <a:schemeClr val="tx1"/>
                </a:solidFill>
              </a:rPr>
              <a:t> &lt; Formation</a:t>
            </a:r>
            <a:endParaRPr lang="fr-FR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40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2">
            <a:extLst>
              <a:ext uri="{FF2B5EF4-FFF2-40B4-BE49-F238E27FC236}">
                <a16:creationId xmlns:a16="http://schemas.microsoft.com/office/drawing/2014/main" id="{BDC5D337-679A-4284-A468-225B41644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5128" y="0"/>
            <a:ext cx="9950896" cy="1143000"/>
          </a:xfrm>
        </p:spPr>
        <p:txBody>
          <a:bodyPr/>
          <a:lstStyle/>
          <a:p>
            <a:r>
              <a:rPr lang="fr-FR" dirty="0"/>
              <a:t>Contenu de la formation</a:t>
            </a:r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B036B58E-FBBB-4461-84C2-2D72B413D656}"/>
              </a:ext>
            </a:extLst>
          </p:cNvPr>
          <p:cNvSpPr txBox="1">
            <a:spLocks/>
          </p:cNvSpPr>
          <p:nvPr/>
        </p:nvSpPr>
        <p:spPr>
          <a:xfrm>
            <a:off x="1596000" y="1328022"/>
            <a:ext cx="10369152" cy="524259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3000" dirty="0"/>
              <a:t>Enseignement théorique dans le domaine de :</a:t>
            </a:r>
          </a:p>
          <a:p>
            <a:pPr marL="0" indent="0">
              <a:buFont typeface="Arial" pitchFamily="34" charset="0"/>
              <a:buNone/>
            </a:pPr>
            <a:endParaRPr lang="fr-FR" sz="3000" dirty="0"/>
          </a:p>
          <a:p>
            <a:pPr lvl="1"/>
            <a:r>
              <a:rPr lang="fr-FR" sz="2600" dirty="0"/>
              <a:t>Les rappels anatomie/physiologie</a:t>
            </a:r>
          </a:p>
          <a:p>
            <a:pPr lvl="1"/>
            <a:r>
              <a:rPr lang="fr-FR" sz="2600" dirty="0"/>
              <a:t>Les signes clinques  </a:t>
            </a:r>
          </a:p>
          <a:p>
            <a:pPr lvl="1"/>
            <a:r>
              <a:rPr lang="fr-FR" sz="2600" dirty="0"/>
              <a:t>Les pathologies</a:t>
            </a:r>
          </a:p>
          <a:p>
            <a:pPr lvl="1"/>
            <a:r>
              <a:rPr lang="fr-FR" sz="2600" dirty="0"/>
              <a:t>Les sciences humaines</a:t>
            </a:r>
          </a:p>
          <a:p>
            <a:pPr lvl="1"/>
            <a:r>
              <a:rPr lang="fr-FR" sz="2600" dirty="0"/>
              <a:t>L’hygiène </a:t>
            </a:r>
          </a:p>
          <a:p>
            <a:pPr lvl="1"/>
            <a:r>
              <a:rPr lang="fr-FR" sz="2600" dirty="0"/>
              <a:t>La communication </a:t>
            </a:r>
          </a:p>
          <a:p>
            <a:pPr lvl="1"/>
            <a:r>
              <a:rPr lang="fr-FR" sz="2600" dirty="0"/>
              <a:t>L’ergonomie </a:t>
            </a:r>
          </a:p>
          <a:p>
            <a:pPr lvl="1"/>
            <a:r>
              <a:rPr lang="fr-FR" sz="2600" dirty="0"/>
              <a:t>La gestion des risques</a:t>
            </a:r>
          </a:p>
          <a:p>
            <a:pPr lvl="1"/>
            <a:r>
              <a:rPr lang="fr-FR" sz="2600" dirty="0"/>
              <a:t>La déontologie, la confidentialité, la responsabilité…</a:t>
            </a:r>
          </a:p>
          <a:p>
            <a:pPr marL="0" indent="0">
              <a:buFont typeface="Arial" pitchFamily="34" charset="0"/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7821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>
            <a:extLst>
              <a:ext uri="{FF2B5EF4-FFF2-40B4-BE49-F238E27FC236}">
                <a16:creationId xmlns:a16="http://schemas.microsoft.com/office/drawing/2014/main" id="{32136778-3119-4A39-9BCB-9604C3ED5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0"/>
            <a:ext cx="10992544" cy="764704"/>
          </a:xfrm>
        </p:spPr>
        <p:txBody>
          <a:bodyPr/>
          <a:lstStyle/>
          <a:p>
            <a:r>
              <a:rPr lang="fr-FR" dirty="0"/>
              <a:t>Contenu théorique de la formation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E9F699D-3623-4544-A5D3-56E4EAC1B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752" y="813756"/>
            <a:ext cx="5760640" cy="575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72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27B5B5D-721B-46D8-8A87-62EC4B1D6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4" y="274638"/>
            <a:ext cx="9950896" cy="1143000"/>
          </a:xfrm>
        </p:spPr>
        <p:txBody>
          <a:bodyPr/>
          <a:lstStyle/>
          <a:p>
            <a:r>
              <a:rPr lang="fr-FR" dirty="0"/>
              <a:t>Les méthodes mobilisées</a:t>
            </a:r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00C6D043-3DE0-4913-8EE3-ED37B892D3CE}"/>
              </a:ext>
            </a:extLst>
          </p:cNvPr>
          <p:cNvSpPr txBox="1">
            <a:spLocks/>
          </p:cNvSpPr>
          <p:nvPr/>
        </p:nvSpPr>
        <p:spPr>
          <a:xfrm>
            <a:off x="1631504" y="1600203"/>
            <a:ext cx="9950896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itchFamily="34" charset="0"/>
              <a:buNone/>
            </a:pPr>
            <a:endParaRPr lang="fr-FR" sz="2800" dirty="0">
              <a:solidFill>
                <a:srgbClr val="0070C0"/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2800" b="1" u="sng" dirty="0"/>
              <a:t>travaux dirigés</a:t>
            </a:r>
            <a:r>
              <a:rPr lang="fr-FR" sz="2800" dirty="0"/>
              <a:t>, exercices 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2800" b="1" u="sng" dirty="0"/>
              <a:t>travaux pratiques</a:t>
            </a:r>
            <a:r>
              <a:rPr lang="fr-FR" sz="2800" dirty="0"/>
              <a:t>, mises en situation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2800" b="1" u="sng" dirty="0"/>
              <a:t>séances de simulation</a:t>
            </a:r>
            <a:r>
              <a:rPr lang="fr-FR" sz="28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372153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5CA7199-8361-4A69-A0DA-929191DA2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Etude de situation / évaluation pouvant comporter une pratique simulée</a:t>
            </a:r>
          </a:p>
          <a:p>
            <a:r>
              <a:rPr lang="fr-FR" dirty="0"/>
              <a:t>Evaluation des compétences en milieu professionnel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7DB44A99-DC15-47BF-8701-A92119CD7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modalités d’évaluation</a:t>
            </a:r>
          </a:p>
        </p:txBody>
      </p:sp>
    </p:spTree>
    <p:extLst>
      <p:ext uri="{BB962C8B-B14F-4D97-AF65-F5344CB8AC3E}">
        <p14:creationId xmlns:p14="http://schemas.microsoft.com/office/powerpoint/2010/main" val="2725793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0C5607C-E83F-4233-BF8D-7728F19A5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4" y="274638"/>
            <a:ext cx="9950896" cy="1143000"/>
          </a:xfrm>
        </p:spPr>
        <p:txBody>
          <a:bodyPr/>
          <a:lstStyle/>
          <a:p>
            <a:r>
              <a:rPr lang="fr-FR" dirty="0"/>
              <a:t>Dispositif d’accompagnement</a:t>
            </a:r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B96AD6A5-53BD-473F-83AB-B5ABC4063CDC}"/>
              </a:ext>
            </a:extLst>
          </p:cNvPr>
          <p:cNvSpPr txBox="1">
            <a:spLocks/>
          </p:cNvSpPr>
          <p:nvPr/>
        </p:nvSpPr>
        <p:spPr>
          <a:xfrm>
            <a:off x="1628545" y="1556792"/>
            <a:ext cx="9950896" cy="489654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fr-FR" sz="2200" dirty="0"/>
              <a:t>Un </a:t>
            </a:r>
            <a:r>
              <a:rPr lang="fr-FR" sz="2200" b="1" dirty="0"/>
              <a:t>accompagnement pédagogique individualisé et ciblé compte tenu de la diversité des profils et des nouvelles modalités d’accès à la formation</a:t>
            </a:r>
            <a:r>
              <a:rPr lang="fr-FR" sz="2200" dirty="0"/>
              <a:t> (français, arithmétique, informatique…).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fr-FR" sz="2200" dirty="0"/>
              <a:t>Un </a:t>
            </a:r>
            <a:r>
              <a:rPr lang="fr-FR" sz="2200" b="1" dirty="0"/>
              <a:t>suivi pédagogique individualisé </a:t>
            </a:r>
            <a:r>
              <a:rPr lang="fr-FR" sz="2200" dirty="0"/>
              <a:t>assuré par un formateur de l’institut, durant toute la durée de la formation pour permettre à l’élève de mesurer sa progression.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fr-FR" sz="2200" dirty="0">
                <a:highlight>
                  <a:srgbClr val="FFFFFF"/>
                </a:highlight>
              </a:rPr>
              <a:t>Un </a:t>
            </a:r>
            <a:r>
              <a:rPr lang="fr-FR" sz="2200" b="1" dirty="0">
                <a:highlight>
                  <a:srgbClr val="FFFFFF"/>
                </a:highlight>
              </a:rPr>
              <a:t>référent handicap </a:t>
            </a:r>
            <a:r>
              <a:rPr lang="fr-FR" sz="2200" dirty="0">
                <a:highlight>
                  <a:srgbClr val="FFFFFF"/>
                </a:highlight>
              </a:rPr>
              <a:t>pour les difficultés d’apprentissage.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fr-FR" sz="2200" dirty="0"/>
              <a:t>Des </a:t>
            </a:r>
            <a:r>
              <a:rPr lang="fr-FR" sz="2200" b="1" dirty="0"/>
              <a:t>travaux personnels guidés : 35h</a:t>
            </a:r>
          </a:p>
        </p:txBody>
      </p:sp>
    </p:spTree>
    <p:extLst>
      <p:ext uri="{BB962C8B-B14F-4D97-AF65-F5344CB8AC3E}">
        <p14:creationId xmlns:p14="http://schemas.microsoft.com/office/powerpoint/2010/main" val="831263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6E15028-3148-47D0-89AE-7C84EA9BC249}"/>
              </a:ext>
            </a:extLst>
          </p:cNvPr>
          <p:cNvSpPr txBox="1">
            <a:spLocks/>
          </p:cNvSpPr>
          <p:nvPr/>
        </p:nvSpPr>
        <p:spPr>
          <a:xfrm>
            <a:off x="1631504" y="274638"/>
            <a:ext cx="99508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0038A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fr-FR"/>
              <a:t>Les stages</a:t>
            </a:r>
            <a:endParaRPr lang="fr-FR" dirty="0"/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2A0B7A60-A64A-45C5-AB80-B432F2A6EF12}"/>
              </a:ext>
            </a:extLst>
          </p:cNvPr>
          <p:cNvSpPr txBox="1">
            <a:spLocks/>
          </p:cNvSpPr>
          <p:nvPr/>
        </p:nvSpPr>
        <p:spPr>
          <a:xfrm>
            <a:off x="1631504" y="1600203"/>
            <a:ext cx="9950896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1200"/>
              </a:spcBef>
              <a:spcAft>
                <a:spcPts val="1200"/>
              </a:spcAft>
              <a:buFont typeface="Arial" pitchFamily="34" charset="0"/>
              <a:buNone/>
            </a:pPr>
            <a:r>
              <a:rPr lang="fr-FR" sz="2800" dirty="0"/>
              <a:t>Les affectations en stage sont réalisées par l’équipe pédagogique de l’institut.</a:t>
            </a:r>
          </a:p>
          <a:p>
            <a:pPr marL="0" indent="0" algn="just">
              <a:spcBef>
                <a:spcPts val="1200"/>
              </a:spcBef>
              <a:spcAft>
                <a:spcPts val="1200"/>
              </a:spcAft>
              <a:buFont typeface="Arial" pitchFamily="34" charset="0"/>
              <a:buNone/>
            </a:pPr>
            <a:r>
              <a:rPr lang="fr-FR" sz="2800" dirty="0"/>
              <a:t>Les stages se déroulent dans des structures sanitaires, sociales ou médico-sociales publiques et privées et dans un périmètre moyen de 30km autour de Roanne.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 pitchFamily="34" charset="0"/>
              <a:buNone/>
            </a:pPr>
            <a:r>
              <a:rPr lang="fr-FR" sz="2800" dirty="0"/>
              <a:t>Il est fortement recommandé d’avoir le permis de conduire et un véhicule.</a:t>
            </a:r>
          </a:p>
          <a:p>
            <a:pPr marL="0" indent="0">
              <a:buFont typeface="Arial" pitchFamily="34" charset="0"/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5666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88A8771-E1F7-43BF-882F-74DA60319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10104"/>
            <a:ext cx="10992544" cy="970624"/>
          </a:xfrm>
        </p:spPr>
        <p:txBody>
          <a:bodyPr/>
          <a:lstStyle/>
          <a:p>
            <a:r>
              <a:rPr lang="fr-FR" dirty="0"/>
              <a:t>Organisation des stages</a:t>
            </a:r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97AAD08B-6689-4295-B666-D22E64B95C98}"/>
              </a:ext>
            </a:extLst>
          </p:cNvPr>
          <p:cNvSpPr txBox="1">
            <a:spLocks/>
          </p:cNvSpPr>
          <p:nvPr/>
        </p:nvSpPr>
        <p:spPr>
          <a:xfrm>
            <a:off x="1559496" y="1196752"/>
            <a:ext cx="10369152" cy="5256584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r>
              <a:rPr lang="fr-FR" sz="2500" dirty="0"/>
              <a:t>La formation comprend 4 périodes de stage (formation complète) dont au moins : </a:t>
            </a:r>
          </a:p>
          <a:p>
            <a:pPr marL="0" indent="0">
              <a:buFont typeface="Arial" pitchFamily="34" charset="0"/>
              <a:buNone/>
              <a:defRPr/>
            </a:pPr>
            <a:endParaRPr lang="fr-FR" sz="2500" dirty="0"/>
          </a:p>
          <a:p>
            <a:pPr marL="0" indent="0">
              <a:buFont typeface="Arial" pitchFamily="34" charset="0"/>
              <a:buNone/>
              <a:defRPr/>
            </a:pPr>
            <a:r>
              <a:rPr lang="fr-FR" sz="2500" dirty="0"/>
              <a:t>- 1 stage auprès de personnes en situation de handicap physique ou psychique ;</a:t>
            </a:r>
          </a:p>
          <a:p>
            <a:pPr marL="0" indent="0">
              <a:buFont typeface="Arial" pitchFamily="34" charset="0"/>
              <a:buNone/>
              <a:defRPr/>
            </a:pPr>
            <a:r>
              <a:rPr lang="fr-FR" sz="2500" dirty="0"/>
              <a:t>- 1 stage auprès de personnes âgées.</a:t>
            </a:r>
          </a:p>
          <a:p>
            <a:pPr marL="0" indent="0">
              <a:buFont typeface="Arial" pitchFamily="34" charset="0"/>
              <a:buNone/>
              <a:defRPr/>
            </a:pPr>
            <a:endParaRPr lang="fr-FR" sz="2500" dirty="0"/>
          </a:p>
          <a:p>
            <a:pPr>
              <a:buFont typeface="Wingdings"/>
              <a:buChar char="Ø"/>
              <a:defRPr/>
            </a:pPr>
            <a:r>
              <a:rPr lang="fr-FR" sz="2500" dirty="0"/>
              <a:t>Période A de 5 semaines </a:t>
            </a:r>
          </a:p>
          <a:p>
            <a:pPr>
              <a:buFont typeface="Wingdings"/>
              <a:buChar char="Ø"/>
              <a:defRPr/>
            </a:pPr>
            <a:r>
              <a:rPr lang="fr-FR" sz="2500" dirty="0"/>
              <a:t>Période B de 5 semaines </a:t>
            </a:r>
          </a:p>
          <a:p>
            <a:pPr>
              <a:buFont typeface="Wingdings"/>
              <a:buChar char="Ø"/>
              <a:defRPr/>
            </a:pPr>
            <a:r>
              <a:rPr lang="fr-FR" sz="2500" dirty="0"/>
              <a:t>Période C de 5 semaines </a:t>
            </a:r>
          </a:p>
          <a:p>
            <a:pPr>
              <a:buFont typeface="Wingdings"/>
              <a:buChar char="Ø"/>
              <a:defRPr/>
            </a:pPr>
            <a:r>
              <a:rPr lang="fr-FR" sz="2500" dirty="0"/>
              <a:t>Période D de 7 semaines : </a:t>
            </a:r>
            <a:r>
              <a:rPr lang="fr-FR" sz="2300" dirty="0"/>
              <a:t>En fin de formation, </a:t>
            </a:r>
            <a:r>
              <a:rPr lang="fr-FR" sz="2300" b="1" dirty="0"/>
              <a:t>période intégrative</a:t>
            </a:r>
            <a:r>
              <a:rPr lang="fr-FR" sz="2300" dirty="0"/>
              <a:t>, correspondant au projet professionnel et/ou permettant le renforcement des compétences afin de valider l’ensemble des blocs de compétences. </a:t>
            </a:r>
            <a:endParaRPr lang="fr-FR" sz="2500" dirty="0"/>
          </a:p>
          <a:p>
            <a:pPr marL="0" indent="0">
              <a:buFont typeface="Arial" pitchFamily="34" charset="0"/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062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99C30157-A8DD-4AF3-B4F6-091EC7F6B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64704"/>
            <a:ext cx="10363200" cy="1969350"/>
          </a:xfrm>
        </p:spPr>
        <p:txBody>
          <a:bodyPr>
            <a:normAutofit/>
          </a:bodyPr>
          <a:lstStyle/>
          <a:p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8040563"/>
      </p:ext>
    </p:extLst>
  </p:cSld>
  <p:clrMapOvr>
    <a:masterClrMapping/>
  </p:clrMapOvr>
</p:sld>
</file>

<file path=ppt/theme/theme1.xml><?xml version="1.0" encoding="utf-8"?>
<a:theme xmlns:a="http://schemas.openxmlformats.org/drawingml/2006/main" name="Présentation1 VERDANA">
  <a:themeElements>
    <a:clrScheme name="Personnalisé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38A8"/>
      </a:accent1>
      <a:accent2>
        <a:srgbClr val="D82705"/>
      </a:accent2>
      <a:accent3>
        <a:srgbClr val="56D80A"/>
      </a:accent3>
      <a:accent4>
        <a:srgbClr val="936B7F"/>
      </a:accent4>
      <a:accent5>
        <a:srgbClr val="F9D616"/>
      </a:accent5>
      <a:accent6>
        <a:srgbClr val="9D897C"/>
      </a:accent6>
      <a:hlink>
        <a:srgbClr val="0000FF"/>
      </a:hlink>
      <a:folHlink>
        <a:srgbClr val="0038A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</TotalTime>
  <Words>746</Words>
  <Application>Microsoft Office PowerPoint</Application>
  <PresentationFormat>Grand écran</PresentationFormat>
  <Paragraphs>76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Arial</vt:lpstr>
      <vt:lpstr>Calibri</vt:lpstr>
      <vt:lpstr>Verdana</vt:lpstr>
      <vt:lpstr>Wingdings</vt:lpstr>
      <vt:lpstr>Présentation1 VERDANA</vt:lpstr>
      <vt:lpstr>La formation aide-soignante  </vt:lpstr>
      <vt:lpstr>Objectif de la formation</vt:lpstr>
      <vt:lpstr>Présentation PowerPoint</vt:lpstr>
      <vt:lpstr>Connaissances et aptitudes attendues pour suivre la formation (arrêté du 7 avril 2020 modifié relatif aux modalités d’admission aux formation conduisant aux diplôme d’état d’aide-soignant)</vt:lpstr>
      <vt:lpstr>Présentation PowerPoint</vt:lpstr>
      <vt:lpstr>Retrouvez toutes les informations nécessaires à la sélection (calendrier, dossiers, etc…) dans la rubrique : Aide-soignant·e &lt; Sélection</vt:lpstr>
      <vt:lpstr>Formation aide-soignante</vt:lpstr>
      <vt:lpstr>Durée et organisation de la formation pour un parcours complet</vt:lpstr>
      <vt:lpstr>Contenu de la formation</vt:lpstr>
      <vt:lpstr>Contenu théorique de la formation </vt:lpstr>
      <vt:lpstr>Les méthodes mobilisées</vt:lpstr>
      <vt:lpstr>Les modalités d’évaluation</vt:lpstr>
      <vt:lpstr>Dispositif d’accompagnement</vt:lpstr>
      <vt:lpstr>Présentation PowerPoint</vt:lpstr>
      <vt:lpstr>Organisation des stages</vt:lpstr>
      <vt:lpstr>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matrayma</dc:creator>
  <cp:lastModifiedBy>MASTROVITI Raphaela</cp:lastModifiedBy>
  <cp:revision>49</cp:revision>
  <dcterms:created xsi:type="dcterms:W3CDTF">2017-12-05T13:01:45Z</dcterms:created>
  <dcterms:modified xsi:type="dcterms:W3CDTF">2026-02-04T10:55:23Z</dcterms:modified>
</cp:coreProperties>
</file>